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3" r:id="rId3"/>
    <p:sldId id="258" r:id="rId4"/>
    <p:sldId id="272" r:id="rId5"/>
    <p:sldId id="261" r:id="rId6"/>
    <p:sldId id="265" r:id="rId7"/>
    <p:sldId id="264" r:id="rId8"/>
    <p:sldId id="262" r:id="rId9"/>
    <p:sldId id="269" r:id="rId10"/>
    <p:sldId id="270" r:id="rId11"/>
    <p:sldId id="271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928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2FFA4B-4763-E14D-883E-AB8EDC0C564E}" type="doc">
      <dgm:prSet loTypeId="urn:microsoft.com/office/officeart/2005/8/layout/hProcess7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B97724D4-D878-3A46-A8FD-1300AAE26794}">
      <dgm:prSet phldrT="[Texte]"/>
      <dgm:spPr/>
      <dgm:t>
        <a:bodyPr/>
        <a:lstStyle/>
        <a:p>
          <a:pPr algn="ctr"/>
          <a:r>
            <a:rPr lang="fr-FR" dirty="0" smtClean="0"/>
            <a:t>SHS</a:t>
          </a:r>
          <a:endParaRPr lang="fr-FR" dirty="0"/>
        </a:p>
      </dgm:t>
    </dgm:pt>
    <dgm:pt modelId="{E2EB7E61-EAA0-5D4C-919D-FDA53393D159}" type="parTrans" cxnId="{275E2A46-8AE8-5B46-AEBB-756AFA908069}">
      <dgm:prSet/>
      <dgm:spPr/>
      <dgm:t>
        <a:bodyPr/>
        <a:lstStyle/>
        <a:p>
          <a:endParaRPr lang="fr-FR"/>
        </a:p>
      </dgm:t>
    </dgm:pt>
    <dgm:pt modelId="{63B9F01B-5423-8A44-8A7E-60E9A694EFC9}" type="sibTrans" cxnId="{275E2A46-8AE8-5B46-AEBB-756AFA908069}">
      <dgm:prSet/>
      <dgm:spPr/>
      <dgm:t>
        <a:bodyPr/>
        <a:lstStyle/>
        <a:p>
          <a:endParaRPr lang="fr-FR"/>
        </a:p>
      </dgm:t>
    </dgm:pt>
    <dgm:pt modelId="{D8BADF12-41BC-C34C-85A2-CC6A318AB056}">
      <dgm:prSet phldrT="[Texte]"/>
      <dgm:spPr/>
      <dgm:t>
        <a:bodyPr/>
        <a:lstStyle/>
        <a:p>
          <a:pPr algn="r">
            <a:spcBef>
              <a:spcPts val="1200"/>
            </a:spcBef>
          </a:pPr>
          <a:r>
            <a:rPr lang="fr-FR" dirty="0" smtClean="0"/>
            <a:t>CEPED</a:t>
          </a:r>
          <a:endParaRPr lang="fr-FR" dirty="0" smtClean="0"/>
        </a:p>
        <a:p>
          <a:pPr algn="r">
            <a:spcBef>
              <a:spcPct val="0"/>
            </a:spcBef>
          </a:pPr>
          <a:r>
            <a:rPr lang="fr-FR" dirty="0" smtClean="0"/>
            <a:t>et</a:t>
          </a:r>
        </a:p>
        <a:p>
          <a:pPr algn="r">
            <a:spcBef>
              <a:spcPct val="0"/>
            </a:spcBef>
          </a:pPr>
          <a:r>
            <a:rPr lang="fr-FR" dirty="0" smtClean="0"/>
            <a:t>MIGRINTER</a:t>
          </a:r>
        </a:p>
      </dgm:t>
    </dgm:pt>
    <dgm:pt modelId="{9EF9386F-7B7B-4D4A-9B3A-0460D45AF55F}" type="parTrans" cxnId="{FB96D557-D201-D643-9BF8-AE346FFCD395}">
      <dgm:prSet/>
      <dgm:spPr/>
      <dgm:t>
        <a:bodyPr/>
        <a:lstStyle/>
        <a:p>
          <a:endParaRPr lang="fr-FR"/>
        </a:p>
      </dgm:t>
    </dgm:pt>
    <dgm:pt modelId="{3A9C2E36-4058-7F47-91B5-8415AFF2B3C8}" type="sibTrans" cxnId="{FB96D557-D201-D643-9BF8-AE346FFCD395}">
      <dgm:prSet/>
      <dgm:spPr/>
      <dgm:t>
        <a:bodyPr/>
        <a:lstStyle/>
        <a:p>
          <a:endParaRPr lang="fr-FR"/>
        </a:p>
      </dgm:t>
    </dgm:pt>
    <dgm:pt modelId="{D89210E6-409A-E94F-AB98-E129526812DA}">
      <dgm:prSet phldrT="[Texte]"/>
      <dgm:spPr/>
      <dgm:t>
        <a:bodyPr/>
        <a:lstStyle/>
        <a:p>
          <a:pPr algn="r"/>
          <a:r>
            <a:rPr lang="fr-FR" dirty="0" smtClean="0"/>
            <a:t>CRIL</a:t>
          </a:r>
        </a:p>
        <a:p>
          <a:pPr algn="r"/>
          <a:r>
            <a:rPr lang="fr-FR" dirty="0" smtClean="0"/>
            <a:t>LIAS</a:t>
          </a:r>
        </a:p>
        <a:p>
          <a:pPr algn="r"/>
          <a:r>
            <a:rPr lang="fr-FR" dirty="0" smtClean="0"/>
            <a:t>LIPADE</a:t>
          </a:r>
        </a:p>
        <a:p>
          <a:pPr algn="r"/>
          <a:r>
            <a:rPr lang="fr-FR" dirty="0" smtClean="0"/>
            <a:t>LIRMM</a:t>
          </a:r>
          <a:endParaRPr lang="fr-FR" dirty="0"/>
        </a:p>
      </dgm:t>
    </dgm:pt>
    <dgm:pt modelId="{B85A492A-CC70-CB4D-8FFD-DCE647A22246}" type="parTrans" cxnId="{4CB57A1C-B49A-354C-9190-E04A4F4D7E07}">
      <dgm:prSet/>
      <dgm:spPr/>
      <dgm:t>
        <a:bodyPr/>
        <a:lstStyle/>
        <a:p>
          <a:endParaRPr lang="fr-FR"/>
        </a:p>
      </dgm:t>
    </dgm:pt>
    <dgm:pt modelId="{ED1A60F6-7278-6F44-B323-4E31666DA0E0}" type="sibTrans" cxnId="{4CB57A1C-B49A-354C-9190-E04A4F4D7E07}">
      <dgm:prSet/>
      <dgm:spPr/>
      <dgm:t>
        <a:bodyPr/>
        <a:lstStyle/>
        <a:p>
          <a:endParaRPr lang="fr-FR"/>
        </a:p>
      </dgm:t>
    </dgm:pt>
    <dgm:pt modelId="{D94122FC-5C80-3440-B775-2653A0D9CD10}">
      <dgm:prSet phldrT="[Texte]"/>
      <dgm:spPr/>
      <dgm:t>
        <a:bodyPr/>
        <a:lstStyle/>
        <a:p>
          <a:pPr algn="ctr"/>
          <a:r>
            <a:rPr lang="fr-FR" dirty="0" smtClean="0"/>
            <a:t>Informatique</a:t>
          </a:r>
          <a:endParaRPr lang="fr-FR" dirty="0"/>
        </a:p>
      </dgm:t>
    </dgm:pt>
    <dgm:pt modelId="{E4EEB5E7-6ECC-6E44-B23F-9BCD277400C1}" type="sibTrans" cxnId="{903FD252-1767-7E41-8113-B968D95F937C}">
      <dgm:prSet/>
      <dgm:spPr/>
      <dgm:t>
        <a:bodyPr/>
        <a:lstStyle/>
        <a:p>
          <a:endParaRPr lang="fr-FR"/>
        </a:p>
      </dgm:t>
    </dgm:pt>
    <dgm:pt modelId="{979926CE-BDF4-F547-9ED2-ECE3A67947F4}" type="parTrans" cxnId="{903FD252-1767-7E41-8113-B968D95F937C}">
      <dgm:prSet/>
      <dgm:spPr/>
      <dgm:t>
        <a:bodyPr/>
        <a:lstStyle/>
        <a:p>
          <a:endParaRPr lang="fr-FR"/>
        </a:p>
      </dgm:t>
    </dgm:pt>
    <dgm:pt modelId="{E4443873-8D7E-3546-A597-BA083EB5668D}" type="pres">
      <dgm:prSet presAssocID="{B82FFA4B-4763-E14D-883E-AB8EDC0C56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F248254-A22C-1340-9758-A8006D2EEE26}" type="pres">
      <dgm:prSet presAssocID="{B97724D4-D878-3A46-A8FD-1300AAE26794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1AF1DA-A67B-2240-8868-58B8091CA991}" type="pres">
      <dgm:prSet presAssocID="{B97724D4-D878-3A46-A8FD-1300AAE26794}" presName="bgRect" presStyleLbl="node1" presStyleIdx="0" presStyleCnt="2"/>
      <dgm:spPr/>
      <dgm:t>
        <a:bodyPr/>
        <a:lstStyle/>
        <a:p>
          <a:endParaRPr lang="fr-FR"/>
        </a:p>
      </dgm:t>
    </dgm:pt>
    <dgm:pt modelId="{A9CFDC9C-EB6C-2440-BE43-3033CCCBDAAA}" type="pres">
      <dgm:prSet presAssocID="{B97724D4-D878-3A46-A8FD-1300AAE26794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266420-B820-FA4E-AA31-2FD30F5EADD0}" type="pres">
      <dgm:prSet presAssocID="{B97724D4-D878-3A46-A8FD-1300AAE26794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EAF16D-D6DC-0C48-8BF1-E2708FAEEC3F}" type="pres">
      <dgm:prSet presAssocID="{63B9F01B-5423-8A44-8A7E-60E9A694EFC9}" presName="hSp" presStyleCnt="0"/>
      <dgm:spPr/>
      <dgm:t>
        <a:bodyPr/>
        <a:lstStyle/>
        <a:p>
          <a:endParaRPr lang="fr-FR"/>
        </a:p>
      </dgm:t>
    </dgm:pt>
    <dgm:pt modelId="{F59E2B34-C196-4C45-A4B2-7C8468C479E2}" type="pres">
      <dgm:prSet presAssocID="{63B9F01B-5423-8A44-8A7E-60E9A694EFC9}" presName="vProcSp" presStyleCnt="0"/>
      <dgm:spPr/>
      <dgm:t>
        <a:bodyPr/>
        <a:lstStyle/>
        <a:p>
          <a:endParaRPr lang="fr-FR"/>
        </a:p>
      </dgm:t>
    </dgm:pt>
    <dgm:pt modelId="{2D77C808-31A1-FE47-A387-ED9541E2B076}" type="pres">
      <dgm:prSet presAssocID="{63B9F01B-5423-8A44-8A7E-60E9A694EFC9}" presName="vSp1" presStyleCnt="0"/>
      <dgm:spPr/>
      <dgm:t>
        <a:bodyPr/>
        <a:lstStyle/>
        <a:p>
          <a:endParaRPr lang="fr-FR"/>
        </a:p>
      </dgm:t>
    </dgm:pt>
    <dgm:pt modelId="{96CD8898-59AF-214A-8078-39A8CC39D0E1}" type="pres">
      <dgm:prSet presAssocID="{63B9F01B-5423-8A44-8A7E-60E9A694EFC9}" presName="simulatedConn" presStyleLbl="solidFgAcc1" presStyleIdx="0" presStyleCnt="1"/>
      <dgm:spPr/>
      <dgm:t>
        <a:bodyPr/>
        <a:lstStyle/>
        <a:p>
          <a:endParaRPr lang="fr-FR"/>
        </a:p>
      </dgm:t>
    </dgm:pt>
    <dgm:pt modelId="{75BEC5B8-F9BD-8D4E-BB1A-7A6ABB44858E}" type="pres">
      <dgm:prSet presAssocID="{63B9F01B-5423-8A44-8A7E-60E9A694EFC9}" presName="vSp2" presStyleCnt="0"/>
      <dgm:spPr/>
      <dgm:t>
        <a:bodyPr/>
        <a:lstStyle/>
        <a:p>
          <a:endParaRPr lang="fr-FR"/>
        </a:p>
      </dgm:t>
    </dgm:pt>
    <dgm:pt modelId="{2E7EEB20-DB48-F64B-90F9-76B6B6AB5113}" type="pres">
      <dgm:prSet presAssocID="{63B9F01B-5423-8A44-8A7E-60E9A694EFC9}" presName="sibTrans" presStyleCnt="0"/>
      <dgm:spPr/>
      <dgm:t>
        <a:bodyPr/>
        <a:lstStyle/>
        <a:p>
          <a:endParaRPr lang="fr-FR"/>
        </a:p>
      </dgm:t>
    </dgm:pt>
    <dgm:pt modelId="{84A1E2C9-2A35-9043-9309-B075C1FCB215}" type="pres">
      <dgm:prSet presAssocID="{D94122FC-5C80-3440-B775-2653A0D9CD10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37B3BA-16ED-F04F-9339-35822D50A65B}" type="pres">
      <dgm:prSet presAssocID="{D94122FC-5C80-3440-B775-2653A0D9CD10}" presName="bgRect" presStyleLbl="node1" presStyleIdx="1" presStyleCnt="2"/>
      <dgm:spPr/>
      <dgm:t>
        <a:bodyPr/>
        <a:lstStyle/>
        <a:p>
          <a:endParaRPr lang="fr-FR"/>
        </a:p>
      </dgm:t>
    </dgm:pt>
    <dgm:pt modelId="{794E82CA-37C1-7249-8C0E-50C8F825A6C9}" type="pres">
      <dgm:prSet presAssocID="{D94122FC-5C80-3440-B775-2653A0D9CD10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1B516A-6D19-E348-8DA0-9A16BA624AC4}" type="pres">
      <dgm:prSet presAssocID="{D94122FC-5C80-3440-B775-2653A0D9CD10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9C41B41-2A5B-5644-9F5E-9B2EA5D0FDAF}" type="presOf" srcId="{B82FFA4B-4763-E14D-883E-AB8EDC0C564E}" destId="{E4443873-8D7E-3546-A597-BA083EB5668D}" srcOrd="0" destOrd="0" presId="urn:microsoft.com/office/officeart/2005/8/layout/hProcess7"/>
    <dgm:cxn modelId="{275E2A46-8AE8-5B46-AEBB-756AFA908069}" srcId="{B82FFA4B-4763-E14D-883E-AB8EDC0C564E}" destId="{B97724D4-D878-3A46-A8FD-1300AAE26794}" srcOrd="0" destOrd="0" parTransId="{E2EB7E61-EAA0-5D4C-919D-FDA53393D159}" sibTransId="{63B9F01B-5423-8A44-8A7E-60E9A694EFC9}"/>
    <dgm:cxn modelId="{903FD252-1767-7E41-8113-B968D95F937C}" srcId="{B82FFA4B-4763-E14D-883E-AB8EDC0C564E}" destId="{D94122FC-5C80-3440-B775-2653A0D9CD10}" srcOrd="1" destOrd="0" parTransId="{979926CE-BDF4-F547-9ED2-ECE3A67947F4}" sibTransId="{E4EEB5E7-6ECC-6E44-B23F-9BCD277400C1}"/>
    <dgm:cxn modelId="{66487FEC-5095-544F-AFB7-9FC2F35579FA}" type="presOf" srcId="{D89210E6-409A-E94F-AB98-E129526812DA}" destId="{9D1B516A-6D19-E348-8DA0-9A16BA624AC4}" srcOrd="0" destOrd="0" presId="urn:microsoft.com/office/officeart/2005/8/layout/hProcess7"/>
    <dgm:cxn modelId="{10115F06-B4B4-3646-825B-63A4DE930C80}" type="presOf" srcId="{B97724D4-D878-3A46-A8FD-1300AAE26794}" destId="{941AF1DA-A67B-2240-8868-58B8091CA991}" srcOrd="0" destOrd="0" presId="urn:microsoft.com/office/officeart/2005/8/layout/hProcess7"/>
    <dgm:cxn modelId="{FB96D557-D201-D643-9BF8-AE346FFCD395}" srcId="{B97724D4-D878-3A46-A8FD-1300AAE26794}" destId="{D8BADF12-41BC-C34C-85A2-CC6A318AB056}" srcOrd="0" destOrd="0" parTransId="{9EF9386F-7B7B-4D4A-9B3A-0460D45AF55F}" sibTransId="{3A9C2E36-4058-7F47-91B5-8415AFF2B3C8}"/>
    <dgm:cxn modelId="{518D3FB8-DC62-4D44-AF34-01C8F537E2C4}" type="presOf" srcId="{D94122FC-5C80-3440-B775-2653A0D9CD10}" destId="{794E82CA-37C1-7249-8C0E-50C8F825A6C9}" srcOrd="1" destOrd="0" presId="urn:microsoft.com/office/officeart/2005/8/layout/hProcess7"/>
    <dgm:cxn modelId="{503F362D-154A-A848-B59F-4856EBD60B76}" type="presOf" srcId="{D94122FC-5C80-3440-B775-2653A0D9CD10}" destId="{4A37B3BA-16ED-F04F-9339-35822D50A65B}" srcOrd="0" destOrd="0" presId="urn:microsoft.com/office/officeart/2005/8/layout/hProcess7"/>
    <dgm:cxn modelId="{4CB57A1C-B49A-354C-9190-E04A4F4D7E07}" srcId="{D94122FC-5C80-3440-B775-2653A0D9CD10}" destId="{D89210E6-409A-E94F-AB98-E129526812DA}" srcOrd="0" destOrd="0" parTransId="{B85A492A-CC70-CB4D-8FFD-DCE647A22246}" sibTransId="{ED1A60F6-7278-6F44-B323-4E31666DA0E0}"/>
    <dgm:cxn modelId="{70128DED-CEC1-4F42-8E5F-400C8BBF1B78}" type="presOf" srcId="{D8BADF12-41BC-C34C-85A2-CC6A318AB056}" destId="{A0266420-B820-FA4E-AA31-2FD30F5EADD0}" srcOrd="0" destOrd="0" presId="urn:microsoft.com/office/officeart/2005/8/layout/hProcess7"/>
    <dgm:cxn modelId="{C5DDBDFC-3499-F242-BBDE-F1C30C4F5B32}" type="presOf" srcId="{B97724D4-D878-3A46-A8FD-1300AAE26794}" destId="{A9CFDC9C-EB6C-2440-BE43-3033CCCBDAAA}" srcOrd="1" destOrd="0" presId="urn:microsoft.com/office/officeart/2005/8/layout/hProcess7"/>
    <dgm:cxn modelId="{F8CFE1FB-DBD0-814D-A678-E0CAAF3CF6AD}" type="presParOf" srcId="{E4443873-8D7E-3546-A597-BA083EB5668D}" destId="{CF248254-A22C-1340-9758-A8006D2EEE26}" srcOrd="0" destOrd="0" presId="urn:microsoft.com/office/officeart/2005/8/layout/hProcess7"/>
    <dgm:cxn modelId="{CB820052-62FA-1B4E-83D5-2EAB93F86714}" type="presParOf" srcId="{CF248254-A22C-1340-9758-A8006D2EEE26}" destId="{941AF1DA-A67B-2240-8868-58B8091CA991}" srcOrd="0" destOrd="0" presId="urn:microsoft.com/office/officeart/2005/8/layout/hProcess7"/>
    <dgm:cxn modelId="{8E835772-38C0-1240-808C-B90DA7F539BD}" type="presParOf" srcId="{CF248254-A22C-1340-9758-A8006D2EEE26}" destId="{A9CFDC9C-EB6C-2440-BE43-3033CCCBDAAA}" srcOrd="1" destOrd="0" presId="urn:microsoft.com/office/officeart/2005/8/layout/hProcess7"/>
    <dgm:cxn modelId="{D03F14EA-BC27-3B47-AD26-E8C1FA56FA1E}" type="presParOf" srcId="{CF248254-A22C-1340-9758-A8006D2EEE26}" destId="{A0266420-B820-FA4E-AA31-2FD30F5EADD0}" srcOrd="2" destOrd="0" presId="urn:microsoft.com/office/officeart/2005/8/layout/hProcess7"/>
    <dgm:cxn modelId="{741B8E4F-EB7E-3A4A-9947-58B7091D2D63}" type="presParOf" srcId="{E4443873-8D7E-3546-A597-BA083EB5668D}" destId="{27EAF16D-D6DC-0C48-8BF1-E2708FAEEC3F}" srcOrd="1" destOrd="0" presId="urn:microsoft.com/office/officeart/2005/8/layout/hProcess7"/>
    <dgm:cxn modelId="{D1CE0A0C-0EAE-414F-841B-F662A558C1B8}" type="presParOf" srcId="{E4443873-8D7E-3546-A597-BA083EB5668D}" destId="{F59E2B34-C196-4C45-A4B2-7C8468C479E2}" srcOrd="2" destOrd="0" presId="urn:microsoft.com/office/officeart/2005/8/layout/hProcess7"/>
    <dgm:cxn modelId="{A5D55B32-35B5-4C47-A1B2-2BCE23671A87}" type="presParOf" srcId="{F59E2B34-C196-4C45-A4B2-7C8468C479E2}" destId="{2D77C808-31A1-FE47-A387-ED9541E2B076}" srcOrd="0" destOrd="0" presId="urn:microsoft.com/office/officeart/2005/8/layout/hProcess7"/>
    <dgm:cxn modelId="{CF6C660F-BC40-5B48-805B-8865BD999513}" type="presParOf" srcId="{F59E2B34-C196-4C45-A4B2-7C8468C479E2}" destId="{96CD8898-59AF-214A-8078-39A8CC39D0E1}" srcOrd="1" destOrd="0" presId="urn:microsoft.com/office/officeart/2005/8/layout/hProcess7"/>
    <dgm:cxn modelId="{4C1B735E-047B-4F4C-87DF-B3CEA6BD39DD}" type="presParOf" srcId="{F59E2B34-C196-4C45-A4B2-7C8468C479E2}" destId="{75BEC5B8-F9BD-8D4E-BB1A-7A6ABB44858E}" srcOrd="2" destOrd="0" presId="urn:microsoft.com/office/officeart/2005/8/layout/hProcess7"/>
    <dgm:cxn modelId="{BDD4DFDC-EF46-6E4B-AF7F-8279E421AF08}" type="presParOf" srcId="{E4443873-8D7E-3546-A597-BA083EB5668D}" destId="{2E7EEB20-DB48-F64B-90F9-76B6B6AB5113}" srcOrd="3" destOrd="0" presId="urn:microsoft.com/office/officeart/2005/8/layout/hProcess7"/>
    <dgm:cxn modelId="{E2C62F7A-C7B8-BC43-9F81-F1D69156C02C}" type="presParOf" srcId="{E4443873-8D7E-3546-A597-BA083EB5668D}" destId="{84A1E2C9-2A35-9043-9309-B075C1FCB215}" srcOrd="4" destOrd="0" presId="urn:microsoft.com/office/officeart/2005/8/layout/hProcess7"/>
    <dgm:cxn modelId="{6E1BE30E-5EDD-C947-BBE1-BD4F49BB19F2}" type="presParOf" srcId="{84A1E2C9-2A35-9043-9309-B075C1FCB215}" destId="{4A37B3BA-16ED-F04F-9339-35822D50A65B}" srcOrd="0" destOrd="0" presId="urn:microsoft.com/office/officeart/2005/8/layout/hProcess7"/>
    <dgm:cxn modelId="{523BD56C-02C1-754C-9A9D-EFA6BE1C490E}" type="presParOf" srcId="{84A1E2C9-2A35-9043-9309-B075C1FCB215}" destId="{794E82CA-37C1-7249-8C0E-50C8F825A6C9}" srcOrd="1" destOrd="0" presId="urn:microsoft.com/office/officeart/2005/8/layout/hProcess7"/>
    <dgm:cxn modelId="{8C56211A-4A2E-E841-B237-BF2002574A67}" type="presParOf" srcId="{84A1E2C9-2A35-9043-9309-B075C1FCB215}" destId="{9D1B516A-6D19-E348-8DA0-9A16BA624AC4}" srcOrd="2" destOrd="0" presId="urn:microsoft.com/office/officeart/2005/8/layout/hProcess7"/>
  </dgm:cxnLst>
  <dgm:bg/>
  <dgm:whole>
    <a:ln w="57150" cmpd="thickThin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61D925-D4E5-1549-B6C7-4F74FDDDC74F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601218C-075B-F44F-8594-B1DE395FD260}">
      <dgm:prSet phldrT="[Texte]" custT="1"/>
      <dgm:spPr/>
      <dgm:t>
        <a:bodyPr/>
        <a:lstStyle/>
        <a:p>
          <a:r>
            <a:rPr lang="fr-FR" sz="1600" b="1" dirty="0" smtClean="0"/>
            <a:t>Collecte et production de données           </a:t>
          </a:r>
          <a:r>
            <a:rPr lang="fr-FR" sz="1500" dirty="0" smtClean="0"/>
            <a:t>CEPED et MIGRINTER</a:t>
          </a:r>
          <a:endParaRPr lang="fr-FR" sz="1500" dirty="0"/>
        </a:p>
      </dgm:t>
    </dgm:pt>
    <dgm:pt modelId="{FBEE919F-EA68-4648-B522-754BB41418C0}" type="parTrans" cxnId="{BA6B9BF7-1BF9-8046-8487-5FE6C200C965}">
      <dgm:prSet/>
      <dgm:spPr/>
      <dgm:t>
        <a:bodyPr/>
        <a:lstStyle/>
        <a:p>
          <a:endParaRPr lang="fr-FR"/>
        </a:p>
      </dgm:t>
    </dgm:pt>
    <dgm:pt modelId="{E1BBCC8D-4251-0D4A-9AEF-258914347431}" type="sibTrans" cxnId="{BA6B9BF7-1BF9-8046-8487-5FE6C200C965}">
      <dgm:prSet/>
      <dgm:spPr/>
      <dgm:t>
        <a:bodyPr/>
        <a:lstStyle/>
        <a:p>
          <a:endParaRPr lang="fr-FR"/>
        </a:p>
      </dgm:t>
    </dgm:pt>
    <dgm:pt modelId="{20F88BE2-015A-A941-8C6F-F2A9F54633A8}">
      <dgm:prSet phldrT="[Texte]" custT="1"/>
      <dgm:spPr/>
      <dgm:t>
        <a:bodyPr/>
        <a:lstStyle/>
        <a:p>
          <a:r>
            <a:rPr lang="fr-FR" sz="1600" b="1" dirty="0" smtClean="0"/>
            <a:t>Réparation et prétraitement des données             </a:t>
          </a:r>
          <a:r>
            <a:rPr lang="fr-FR" sz="1500" dirty="0" smtClean="0"/>
            <a:t>LIAS, LIPADE &amp; LIRMM</a:t>
          </a:r>
          <a:endParaRPr lang="fr-FR" sz="1500" dirty="0"/>
        </a:p>
      </dgm:t>
    </dgm:pt>
    <dgm:pt modelId="{AAAF2013-81A8-4E42-9779-9C627232FA1A}" type="parTrans" cxnId="{E6D6566B-8502-344A-980A-FC06C8319ECF}">
      <dgm:prSet/>
      <dgm:spPr/>
      <dgm:t>
        <a:bodyPr/>
        <a:lstStyle/>
        <a:p>
          <a:endParaRPr lang="fr-FR"/>
        </a:p>
      </dgm:t>
    </dgm:pt>
    <dgm:pt modelId="{CA7887E0-7167-1C45-951E-37B3D681EEE1}" type="sibTrans" cxnId="{E6D6566B-8502-344A-980A-FC06C8319ECF}">
      <dgm:prSet/>
      <dgm:spPr/>
      <dgm:t>
        <a:bodyPr/>
        <a:lstStyle/>
        <a:p>
          <a:endParaRPr lang="fr-FR"/>
        </a:p>
      </dgm:t>
    </dgm:pt>
    <dgm:pt modelId="{A07DB580-3BA8-6443-9BCB-8457572A6AD9}">
      <dgm:prSet phldrT="[Texte]" custT="1"/>
      <dgm:spPr/>
      <dgm:t>
        <a:bodyPr/>
        <a:lstStyle/>
        <a:p>
          <a:r>
            <a:rPr lang="fr-FR" sz="1600" b="1" dirty="0" smtClean="0"/>
            <a:t>Extraction de connaissances</a:t>
          </a:r>
        </a:p>
        <a:p>
          <a:r>
            <a:rPr lang="fr-FR" sz="1600" dirty="0" smtClean="0"/>
            <a:t>CRIL, LIRMM</a:t>
          </a:r>
          <a:endParaRPr lang="fr-FR" sz="1600" dirty="0"/>
        </a:p>
      </dgm:t>
    </dgm:pt>
    <dgm:pt modelId="{7092858A-A212-B743-904E-BEF9CFC57102}" type="parTrans" cxnId="{D7850F62-51D6-BC42-9DA0-130B035F4EF2}">
      <dgm:prSet/>
      <dgm:spPr/>
      <dgm:t>
        <a:bodyPr/>
        <a:lstStyle/>
        <a:p>
          <a:endParaRPr lang="fr-FR"/>
        </a:p>
      </dgm:t>
    </dgm:pt>
    <dgm:pt modelId="{EB504DC8-360B-1642-826C-1A4299252AE4}" type="sibTrans" cxnId="{D7850F62-51D6-BC42-9DA0-130B035F4EF2}">
      <dgm:prSet/>
      <dgm:spPr/>
      <dgm:t>
        <a:bodyPr/>
        <a:lstStyle/>
        <a:p>
          <a:endParaRPr lang="fr-FR"/>
        </a:p>
      </dgm:t>
    </dgm:pt>
    <dgm:pt modelId="{3A162A51-D327-AB46-80CB-FCDF318C6ACD}">
      <dgm:prSet custT="1"/>
      <dgm:spPr/>
      <dgm:t>
        <a:bodyPr/>
        <a:lstStyle/>
        <a:p>
          <a:r>
            <a:rPr lang="fr-FR" sz="1600" b="1" dirty="0" smtClean="0"/>
            <a:t>Analyse/Exploitation résultats </a:t>
          </a:r>
        </a:p>
        <a:p>
          <a:r>
            <a:rPr lang="fr-FR" sz="1600" dirty="0" smtClean="0"/>
            <a:t>CONSORTIUM</a:t>
          </a:r>
          <a:endParaRPr lang="fr-FR" sz="1600" dirty="0"/>
        </a:p>
      </dgm:t>
    </dgm:pt>
    <dgm:pt modelId="{79B1E6CD-6D88-0741-931A-AE80F3BA3D2A}" type="parTrans" cxnId="{F98A4574-523D-F545-9665-815E65B9ECCB}">
      <dgm:prSet/>
      <dgm:spPr/>
      <dgm:t>
        <a:bodyPr/>
        <a:lstStyle/>
        <a:p>
          <a:endParaRPr lang="fr-FR"/>
        </a:p>
      </dgm:t>
    </dgm:pt>
    <dgm:pt modelId="{6FB4A81B-7A37-9B45-B175-AC3883FBDC81}" type="sibTrans" cxnId="{F98A4574-523D-F545-9665-815E65B9ECCB}">
      <dgm:prSet/>
      <dgm:spPr/>
      <dgm:t>
        <a:bodyPr/>
        <a:lstStyle/>
        <a:p>
          <a:endParaRPr lang="fr-FR"/>
        </a:p>
      </dgm:t>
    </dgm:pt>
    <dgm:pt modelId="{289143A4-36E9-AE4D-AB8D-B49276EC8ECA}" type="pres">
      <dgm:prSet presAssocID="{C061D925-D4E5-1549-B6C7-4F74FDDDC74F}" presName="rootnode" presStyleCnt="0">
        <dgm:presLayoutVars>
          <dgm:chMax/>
          <dgm:chPref/>
          <dgm:dir/>
          <dgm:animLvl val="lvl"/>
        </dgm:presLayoutVars>
      </dgm:prSet>
      <dgm:spPr/>
    </dgm:pt>
    <dgm:pt modelId="{6BCD56E3-3C61-4247-976A-94F5302F51AF}" type="pres">
      <dgm:prSet presAssocID="{C601218C-075B-F44F-8594-B1DE395FD260}" presName="composite" presStyleCnt="0"/>
      <dgm:spPr/>
    </dgm:pt>
    <dgm:pt modelId="{CFCCC466-3838-2044-BF3D-336867DC5183}" type="pres">
      <dgm:prSet presAssocID="{C601218C-075B-F44F-8594-B1DE395FD260}" presName="bentUpArrow1" presStyleLbl="alignImgPlace1" presStyleIdx="0" presStyleCnt="3" custScaleY="161645"/>
      <dgm:spPr/>
    </dgm:pt>
    <dgm:pt modelId="{AA1A24CF-0C51-FD48-BC7B-33BD1F15B6E4}" type="pres">
      <dgm:prSet presAssocID="{C601218C-075B-F44F-8594-B1DE395FD260}" presName="ParentText" presStyleLbl="node1" presStyleIdx="0" presStyleCnt="4" custScaleX="496140" custLinFactNeighborX="-233" custLinFactNeighborY="-2657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624D54-1650-DC4C-BC27-C663D7D0D141}" type="pres">
      <dgm:prSet presAssocID="{C601218C-075B-F44F-8594-B1DE395FD260}" presName="ChildText" presStyleLbl="revTx" presStyleIdx="0" presStyleCnt="3" custScaleX="2094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849047-C019-C24C-A954-FD79D238CDD6}" type="pres">
      <dgm:prSet presAssocID="{E1BBCC8D-4251-0D4A-9AEF-258914347431}" presName="sibTrans" presStyleCnt="0"/>
      <dgm:spPr/>
    </dgm:pt>
    <dgm:pt modelId="{953E4BBE-B996-C040-99EC-14F484A37E7D}" type="pres">
      <dgm:prSet presAssocID="{20F88BE2-015A-A941-8C6F-F2A9F54633A8}" presName="composite" presStyleCnt="0"/>
      <dgm:spPr/>
    </dgm:pt>
    <dgm:pt modelId="{A23B82AD-7D65-4945-ACC5-2450182F0CA9}" type="pres">
      <dgm:prSet presAssocID="{20F88BE2-015A-A941-8C6F-F2A9F54633A8}" presName="bentUpArrow1" presStyleLbl="alignImgPlace1" presStyleIdx="1" presStyleCnt="3" custScaleY="225205"/>
      <dgm:spPr/>
    </dgm:pt>
    <dgm:pt modelId="{8ADE91B5-BB0A-5643-BF81-357F7DA108CE}" type="pres">
      <dgm:prSet presAssocID="{20F88BE2-015A-A941-8C6F-F2A9F54633A8}" presName="ParentText" presStyleLbl="node1" presStyleIdx="1" presStyleCnt="4" custScaleX="668867" custLinFactNeighborX="38753" custLinFactNeighborY="-885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480913-5157-5C40-AFB8-D00B66C4A2A3}" type="pres">
      <dgm:prSet presAssocID="{20F88BE2-015A-A941-8C6F-F2A9F54633A8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58CB5A-E800-9246-8B8E-E7EE6344C06E}" type="pres">
      <dgm:prSet presAssocID="{CA7887E0-7167-1C45-951E-37B3D681EEE1}" presName="sibTrans" presStyleCnt="0"/>
      <dgm:spPr/>
    </dgm:pt>
    <dgm:pt modelId="{6B945374-29DA-A345-87D9-ABBB3D0F957B}" type="pres">
      <dgm:prSet presAssocID="{A07DB580-3BA8-6443-9BCB-8457572A6AD9}" presName="composite" presStyleCnt="0"/>
      <dgm:spPr/>
    </dgm:pt>
    <dgm:pt modelId="{A9742BFB-FC91-F544-AA7F-8B081DA9FFFC}" type="pres">
      <dgm:prSet presAssocID="{A07DB580-3BA8-6443-9BCB-8457572A6AD9}" presName="bentUpArrow1" presStyleLbl="alignImgPlace1" presStyleIdx="2" presStyleCnt="3" custScaleY="274888"/>
      <dgm:spPr/>
    </dgm:pt>
    <dgm:pt modelId="{958DA576-7234-3248-AE9B-169FAC5A116D}" type="pres">
      <dgm:prSet presAssocID="{A07DB580-3BA8-6443-9BCB-8457572A6AD9}" presName="ParentText" presStyleLbl="node1" presStyleIdx="2" presStyleCnt="4" custScaleX="426324" custLinFactNeighborX="-1550" custLinFactNeighborY="-443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363814-E6E4-E14F-8EDA-12AABAF335CE}" type="pres">
      <dgm:prSet presAssocID="{A07DB580-3BA8-6443-9BCB-8457572A6AD9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CA1788-69BB-754E-81A5-CA46AF466202}" type="pres">
      <dgm:prSet presAssocID="{EB504DC8-360B-1642-826C-1A4299252AE4}" presName="sibTrans" presStyleCnt="0"/>
      <dgm:spPr/>
    </dgm:pt>
    <dgm:pt modelId="{3A50C8D3-1B1C-134F-867B-4A24214F7A49}" type="pres">
      <dgm:prSet presAssocID="{3A162A51-D327-AB46-80CB-FCDF318C6ACD}" presName="composite" presStyleCnt="0"/>
      <dgm:spPr/>
    </dgm:pt>
    <dgm:pt modelId="{F18D9F76-8ABF-F242-9F1D-908A3515EC42}" type="pres">
      <dgm:prSet presAssocID="{3A162A51-D327-AB46-80CB-FCDF318C6ACD}" presName="ParentText" presStyleLbl="node1" presStyleIdx="3" presStyleCnt="4" custScaleX="455291" custScaleY="174291" custLinFactNeighborX="-26329" custLinFactNeighborY="-126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D6566B-8502-344A-980A-FC06C8319ECF}" srcId="{C061D925-D4E5-1549-B6C7-4F74FDDDC74F}" destId="{20F88BE2-015A-A941-8C6F-F2A9F54633A8}" srcOrd="1" destOrd="0" parTransId="{AAAF2013-81A8-4E42-9779-9C627232FA1A}" sibTransId="{CA7887E0-7167-1C45-951E-37B3D681EEE1}"/>
    <dgm:cxn modelId="{DD23119E-C7DE-7A45-8A27-C2CA416F04AB}" type="presOf" srcId="{20F88BE2-015A-A941-8C6F-F2A9F54633A8}" destId="{8ADE91B5-BB0A-5643-BF81-357F7DA108CE}" srcOrd="0" destOrd="0" presId="urn:microsoft.com/office/officeart/2005/8/layout/StepDownProcess"/>
    <dgm:cxn modelId="{F98A4574-523D-F545-9665-815E65B9ECCB}" srcId="{C061D925-D4E5-1549-B6C7-4F74FDDDC74F}" destId="{3A162A51-D327-AB46-80CB-FCDF318C6ACD}" srcOrd="3" destOrd="0" parTransId="{79B1E6CD-6D88-0741-931A-AE80F3BA3D2A}" sibTransId="{6FB4A81B-7A37-9B45-B175-AC3883FBDC81}"/>
    <dgm:cxn modelId="{BA6B9BF7-1BF9-8046-8487-5FE6C200C965}" srcId="{C061D925-D4E5-1549-B6C7-4F74FDDDC74F}" destId="{C601218C-075B-F44F-8594-B1DE395FD260}" srcOrd="0" destOrd="0" parTransId="{FBEE919F-EA68-4648-B522-754BB41418C0}" sibTransId="{E1BBCC8D-4251-0D4A-9AEF-258914347431}"/>
    <dgm:cxn modelId="{D7BB8C7A-6F33-5643-905C-BB1A55E7A225}" type="presOf" srcId="{C061D925-D4E5-1549-B6C7-4F74FDDDC74F}" destId="{289143A4-36E9-AE4D-AB8D-B49276EC8ECA}" srcOrd="0" destOrd="0" presId="urn:microsoft.com/office/officeart/2005/8/layout/StepDownProcess"/>
    <dgm:cxn modelId="{C762CC85-2818-7749-B7C9-4B34D4E933F1}" type="presOf" srcId="{3A162A51-D327-AB46-80CB-FCDF318C6ACD}" destId="{F18D9F76-8ABF-F242-9F1D-908A3515EC42}" srcOrd="0" destOrd="0" presId="urn:microsoft.com/office/officeart/2005/8/layout/StepDownProcess"/>
    <dgm:cxn modelId="{327F9307-879B-5842-B58D-F4D4D7F1FF25}" type="presOf" srcId="{C601218C-075B-F44F-8594-B1DE395FD260}" destId="{AA1A24CF-0C51-FD48-BC7B-33BD1F15B6E4}" srcOrd="0" destOrd="0" presId="urn:microsoft.com/office/officeart/2005/8/layout/StepDownProcess"/>
    <dgm:cxn modelId="{D87F7BCE-9312-F843-9D30-994CEB3C5D76}" type="presOf" srcId="{A07DB580-3BA8-6443-9BCB-8457572A6AD9}" destId="{958DA576-7234-3248-AE9B-169FAC5A116D}" srcOrd="0" destOrd="0" presId="urn:microsoft.com/office/officeart/2005/8/layout/StepDownProcess"/>
    <dgm:cxn modelId="{D7850F62-51D6-BC42-9DA0-130B035F4EF2}" srcId="{C061D925-D4E5-1549-B6C7-4F74FDDDC74F}" destId="{A07DB580-3BA8-6443-9BCB-8457572A6AD9}" srcOrd="2" destOrd="0" parTransId="{7092858A-A212-B743-904E-BEF9CFC57102}" sibTransId="{EB504DC8-360B-1642-826C-1A4299252AE4}"/>
    <dgm:cxn modelId="{EBF0651E-563E-EE46-8782-8AEA0C020E6E}" type="presParOf" srcId="{289143A4-36E9-AE4D-AB8D-B49276EC8ECA}" destId="{6BCD56E3-3C61-4247-976A-94F5302F51AF}" srcOrd="0" destOrd="0" presId="urn:microsoft.com/office/officeart/2005/8/layout/StepDownProcess"/>
    <dgm:cxn modelId="{6F53CC8D-68BD-3B40-B63F-88044453E5E4}" type="presParOf" srcId="{6BCD56E3-3C61-4247-976A-94F5302F51AF}" destId="{CFCCC466-3838-2044-BF3D-336867DC5183}" srcOrd="0" destOrd="0" presId="urn:microsoft.com/office/officeart/2005/8/layout/StepDownProcess"/>
    <dgm:cxn modelId="{43C0E4AB-05E3-FC44-A44F-805178C19BFB}" type="presParOf" srcId="{6BCD56E3-3C61-4247-976A-94F5302F51AF}" destId="{AA1A24CF-0C51-FD48-BC7B-33BD1F15B6E4}" srcOrd="1" destOrd="0" presId="urn:microsoft.com/office/officeart/2005/8/layout/StepDownProcess"/>
    <dgm:cxn modelId="{08E728DF-B61D-B944-9704-4E28617997F3}" type="presParOf" srcId="{6BCD56E3-3C61-4247-976A-94F5302F51AF}" destId="{6E624D54-1650-DC4C-BC27-C663D7D0D141}" srcOrd="2" destOrd="0" presId="urn:microsoft.com/office/officeart/2005/8/layout/StepDownProcess"/>
    <dgm:cxn modelId="{D6F2D20F-E8FE-E146-9A68-6BA01952E6CF}" type="presParOf" srcId="{289143A4-36E9-AE4D-AB8D-B49276EC8ECA}" destId="{A0849047-C019-C24C-A954-FD79D238CDD6}" srcOrd="1" destOrd="0" presId="urn:microsoft.com/office/officeart/2005/8/layout/StepDownProcess"/>
    <dgm:cxn modelId="{417C0CAA-B6F3-8C42-9A92-60B7C9DDB96D}" type="presParOf" srcId="{289143A4-36E9-AE4D-AB8D-B49276EC8ECA}" destId="{953E4BBE-B996-C040-99EC-14F484A37E7D}" srcOrd="2" destOrd="0" presId="urn:microsoft.com/office/officeart/2005/8/layout/StepDownProcess"/>
    <dgm:cxn modelId="{C15D5000-6E38-0943-8FFF-8CA20C2C0C2B}" type="presParOf" srcId="{953E4BBE-B996-C040-99EC-14F484A37E7D}" destId="{A23B82AD-7D65-4945-ACC5-2450182F0CA9}" srcOrd="0" destOrd="0" presId="urn:microsoft.com/office/officeart/2005/8/layout/StepDownProcess"/>
    <dgm:cxn modelId="{03FC5BD6-9D45-E84C-BDA2-3774161755F1}" type="presParOf" srcId="{953E4BBE-B996-C040-99EC-14F484A37E7D}" destId="{8ADE91B5-BB0A-5643-BF81-357F7DA108CE}" srcOrd="1" destOrd="0" presId="urn:microsoft.com/office/officeart/2005/8/layout/StepDownProcess"/>
    <dgm:cxn modelId="{8B08E9FB-7295-0D48-9E84-149DAB6BCA02}" type="presParOf" srcId="{953E4BBE-B996-C040-99EC-14F484A37E7D}" destId="{19480913-5157-5C40-AFB8-D00B66C4A2A3}" srcOrd="2" destOrd="0" presId="urn:microsoft.com/office/officeart/2005/8/layout/StepDownProcess"/>
    <dgm:cxn modelId="{4EEAD06D-B398-E54C-B699-321319327800}" type="presParOf" srcId="{289143A4-36E9-AE4D-AB8D-B49276EC8ECA}" destId="{B458CB5A-E800-9246-8B8E-E7EE6344C06E}" srcOrd="3" destOrd="0" presId="urn:microsoft.com/office/officeart/2005/8/layout/StepDownProcess"/>
    <dgm:cxn modelId="{4F1A89E0-28A8-A748-B432-D164C268F7A4}" type="presParOf" srcId="{289143A4-36E9-AE4D-AB8D-B49276EC8ECA}" destId="{6B945374-29DA-A345-87D9-ABBB3D0F957B}" srcOrd="4" destOrd="0" presId="urn:microsoft.com/office/officeart/2005/8/layout/StepDownProcess"/>
    <dgm:cxn modelId="{E18800D2-329C-9E46-A7DD-FAA56F4DCDA0}" type="presParOf" srcId="{6B945374-29DA-A345-87D9-ABBB3D0F957B}" destId="{A9742BFB-FC91-F544-AA7F-8B081DA9FFFC}" srcOrd="0" destOrd="0" presId="urn:microsoft.com/office/officeart/2005/8/layout/StepDownProcess"/>
    <dgm:cxn modelId="{2D143D0F-D634-274B-967A-04410D97C8E9}" type="presParOf" srcId="{6B945374-29DA-A345-87D9-ABBB3D0F957B}" destId="{958DA576-7234-3248-AE9B-169FAC5A116D}" srcOrd="1" destOrd="0" presId="urn:microsoft.com/office/officeart/2005/8/layout/StepDownProcess"/>
    <dgm:cxn modelId="{0369F9C2-EDDB-DE46-B2F8-F23A5E0F4EFD}" type="presParOf" srcId="{6B945374-29DA-A345-87D9-ABBB3D0F957B}" destId="{67363814-E6E4-E14F-8EDA-12AABAF335CE}" srcOrd="2" destOrd="0" presId="urn:microsoft.com/office/officeart/2005/8/layout/StepDownProcess"/>
    <dgm:cxn modelId="{E5F83B4C-4CEC-4241-8071-F343A921F9F3}" type="presParOf" srcId="{289143A4-36E9-AE4D-AB8D-B49276EC8ECA}" destId="{56CA1788-69BB-754E-81A5-CA46AF466202}" srcOrd="5" destOrd="0" presId="urn:microsoft.com/office/officeart/2005/8/layout/StepDownProcess"/>
    <dgm:cxn modelId="{36AFB073-3FC9-174E-B621-D91840BAAA52}" type="presParOf" srcId="{289143A4-36E9-AE4D-AB8D-B49276EC8ECA}" destId="{3A50C8D3-1B1C-134F-867B-4A24214F7A49}" srcOrd="6" destOrd="0" presId="urn:microsoft.com/office/officeart/2005/8/layout/StepDownProcess"/>
    <dgm:cxn modelId="{A825698D-F0F2-FC4D-AE95-4526CAB685BE}" type="presParOf" srcId="{3A50C8D3-1B1C-134F-867B-4A24214F7A49}" destId="{F18D9F76-8ABF-F242-9F1D-908A3515EC42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AF1DA-A67B-2240-8868-58B8091CA991}">
      <dsp:nvSpPr>
        <dsp:cNvPr id="0" name=""/>
        <dsp:cNvSpPr/>
      </dsp:nvSpPr>
      <dsp:spPr>
        <a:xfrm>
          <a:off x="1296" y="0"/>
          <a:ext cx="3302181" cy="3158067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4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164465" bIns="0" numCol="1" spcCol="1270" anchor="t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SHS</a:t>
          </a:r>
          <a:endParaRPr lang="fr-FR" sz="3700" kern="1200" dirty="0"/>
        </a:p>
      </dsp:txBody>
      <dsp:txXfrm rot="16200000">
        <a:off x="-963292" y="964589"/>
        <a:ext cx="2589614" cy="660436"/>
      </dsp:txXfrm>
    </dsp:sp>
    <dsp:sp modelId="{A0266420-B820-FA4E-AA31-2FD30F5EADD0}">
      <dsp:nvSpPr>
        <dsp:cNvPr id="0" name=""/>
        <dsp:cNvSpPr/>
      </dsp:nvSpPr>
      <dsp:spPr>
        <a:xfrm>
          <a:off x="661732" y="0"/>
          <a:ext cx="2460125" cy="3158067"/>
        </a:xfrm>
        <a:prstGeom prst="rect">
          <a:avLst/>
        </a:prstGeom>
        <a:noFill/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CEPED</a:t>
          </a:r>
          <a:endParaRPr lang="fr-FR" sz="3700" kern="1200" dirty="0" smtClean="0"/>
        </a:p>
        <a:p>
          <a:pPr lvl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et</a:t>
          </a:r>
        </a:p>
        <a:p>
          <a:pPr lvl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MIGRINTER</a:t>
          </a:r>
        </a:p>
      </dsp:txBody>
      <dsp:txXfrm>
        <a:off x="661732" y="0"/>
        <a:ext cx="2460125" cy="3158067"/>
      </dsp:txXfrm>
    </dsp:sp>
    <dsp:sp modelId="{4A37B3BA-16ED-F04F-9339-35822D50A65B}">
      <dsp:nvSpPr>
        <dsp:cNvPr id="0" name=""/>
        <dsp:cNvSpPr/>
      </dsp:nvSpPr>
      <dsp:spPr>
        <a:xfrm>
          <a:off x="3419054" y="0"/>
          <a:ext cx="3302181" cy="3158067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4">
                <a:hueOff val="-3210336"/>
                <a:satOff val="39690"/>
                <a:lumOff val="-12939"/>
                <a:alphaOff val="0"/>
                <a:tint val="92000"/>
                <a:satMod val="170000"/>
              </a:schemeClr>
            </a:gs>
            <a:gs pos="15000">
              <a:schemeClr val="accent4">
                <a:hueOff val="-3210336"/>
                <a:satOff val="39690"/>
                <a:lumOff val="-12939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3210336"/>
                <a:satOff val="39690"/>
                <a:lumOff val="-12939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3210336"/>
                <a:satOff val="39690"/>
                <a:lumOff val="-12939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3210336"/>
                <a:satOff val="39690"/>
                <a:lumOff val="-12939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4">
              <a:hueOff val="-3210336"/>
              <a:satOff val="39690"/>
              <a:lumOff val="-12939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164465" bIns="0" numCol="1" spcCol="1270" anchor="t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Informatique</a:t>
          </a:r>
          <a:endParaRPr lang="fr-FR" sz="3700" kern="1200" dirty="0"/>
        </a:p>
      </dsp:txBody>
      <dsp:txXfrm rot="16200000">
        <a:off x="2454465" y="964589"/>
        <a:ext cx="2589614" cy="660436"/>
      </dsp:txXfrm>
    </dsp:sp>
    <dsp:sp modelId="{96CD8898-59AF-214A-8078-39A8CC39D0E1}">
      <dsp:nvSpPr>
        <dsp:cNvPr id="0" name=""/>
        <dsp:cNvSpPr/>
      </dsp:nvSpPr>
      <dsp:spPr>
        <a:xfrm rot="5400000">
          <a:off x="3203411" y="2460798"/>
          <a:ext cx="464307" cy="49532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1B516A-6D19-E348-8DA0-9A16BA624AC4}">
      <dsp:nvSpPr>
        <dsp:cNvPr id="0" name=""/>
        <dsp:cNvSpPr/>
      </dsp:nvSpPr>
      <dsp:spPr>
        <a:xfrm>
          <a:off x="4079491" y="0"/>
          <a:ext cx="2460125" cy="3158067"/>
        </a:xfrm>
        <a:prstGeom prst="rect">
          <a:avLst/>
        </a:prstGeom>
        <a:noFill/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CRIL</a:t>
          </a:r>
        </a:p>
        <a:p>
          <a:pPr lvl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LIAS</a:t>
          </a:r>
        </a:p>
        <a:p>
          <a:pPr lvl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LIPADE</a:t>
          </a:r>
        </a:p>
        <a:p>
          <a:pPr lvl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LIRMM</a:t>
          </a:r>
          <a:endParaRPr lang="fr-FR" sz="3700" kern="1200" dirty="0"/>
        </a:p>
      </dsp:txBody>
      <dsp:txXfrm>
        <a:off x="4079491" y="0"/>
        <a:ext cx="2460125" cy="31580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CCC466-3838-2044-BF3D-336867DC5183}">
      <dsp:nvSpPr>
        <dsp:cNvPr id="0" name=""/>
        <dsp:cNvSpPr/>
      </dsp:nvSpPr>
      <dsp:spPr>
        <a:xfrm rot="5400000">
          <a:off x="1385646" y="1584021"/>
          <a:ext cx="680346" cy="4791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5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A1A24CF-0C51-FD48-BC7B-33BD1F15B6E4}">
      <dsp:nvSpPr>
        <dsp:cNvPr id="0" name=""/>
        <dsp:cNvSpPr/>
      </dsp:nvSpPr>
      <dsp:spPr>
        <a:xfrm>
          <a:off x="0" y="985659"/>
          <a:ext cx="3515301" cy="49594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Collecte et production de données           </a:t>
          </a:r>
          <a:r>
            <a:rPr lang="fr-FR" sz="1500" kern="1200" dirty="0" smtClean="0"/>
            <a:t>CEPED et MIGRINTER</a:t>
          </a:r>
          <a:endParaRPr lang="fr-FR" sz="1500" kern="1200" dirty="0"/>
        </a:p>
      </dsp:txBody>
      <dsp:txXfrm>
        <a:off x="24215" y="1009874"/>
        <a:ext cx="3466871" cy="447518"/>
      </dsp:txXfrm>
    </dsp:sp>
    <dsp:sp modelId="{6E624D54-1650-DC4C-BC27-C663D7D0D141}">
      <dsp:nvSpPr>
        <dsp:cNvPr id="0" name=""/>
        <dsp:cNvSpPr/>
      </dsp:nvSpPr>
      <dsp:spPr>
        <a:xfrm>
          <a:off x="1830315" y="1164757"/>
          <a:ext cx="1079476" cy="400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3B82AD-7D65-4945-ACC5-2450182F0CA9}">
      <dsp:nvSpPr>
        <dsp:cNvPr id="0" name=""/>
        <dsp:cNvSpPr/>
      </dsp:nvSpPr>
      <dsp:spPr>
        <a:xfrm rot="5400000">
          <a:off x="3551144" y="2270864"/>
          <a:ext cx="947864" cy="4791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5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ADE91B5-BB0A-5643-BF81-357F7DA108CE}">
      <dsp:nvSpPr>
        <dsp:cNvPr id="0" name=""/>
        <dsp:cNvSpPr/>
      </dsp:nvSpPr>
      <dsp:spPr>
        <a:xfrm>
          <a:off x="1962400" y="1760368"/>
          <a:ext cx="4739124" cy="49594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Réparation et prétraitement des données             </a:t>
          </a:r>
          <a:r>
            <a:rPr lang="fr-FR" sz="1500" kern="1200" dirty="0" smtClean="0"/>
            <a:t>LIAS, LIPADE &amp; LIRMM</a:t>
          </a:r>
          <a:endParaRPr lang="fr-FR" sz="1500" kern="1200" dirty="0"/>
        </a:p>
      </dsp:txBody>
      <dsp:txXfrm>
        <a:off x="1986615" y="1784583"/>
        <a:ext cx="4690694" cy="447518"/>
      </dsp:txXfrm>
    </dsp:sp>
    <dsp:sp modelId="{19480913-5157-5C40-AFB8-D00B66C4A2A3}">
      <dsp:nvSpPr>
        <dsp:cNvPr id="0" name=""/>
        <dsp:cNvSpPr/>
      </dsp:nvSpPr>
      <dsp:spPr>
        <a:xfrm>
          <a:off x="4411651" y="1851599"/>
          <a:ext cx="515317" cy="400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742BFB-FC91-F544-AA7F-8B081DA9FFFC}">
      <dsp:nvSpPr>
        <dsp:cNvPr id="0" name=""/>
        <dsp:cNvSpPr/>
      </dsp:nvSpPr>
      <dsp:spPr>
        <a:xfrm rot="5400000">
          <a:off x="4274688" y="3091464"/>
          <a:ext cx="1156974" cy="4791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5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58DA576-7234-3248-AE9B-169FAC5A116D}">
      <dsp:nvSpPr>
        <dsp:cNvPr id="0" name=""/>
        <dsp:cNvSpPr/>
      </dsp:nvSpPr>
      <dsp:spPr>
        <a:xfrm>
          <a:off x="3364186" y="2602929"/>
          <a:ext cx="3020634" cy="49594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Extraction de connaissances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CRIL, LIRMM</a:t>
          </a:r>
          <a:endParaRPr lang="fr-FR" sz="1600" kern="1200" dirty="0"/>
        </a:p>
      </dsp:txBody>
      <dsp:txXfrm>
        <a:off x="3388401" y="2627144"/>
        <a:ext cx="2972204" cy="447518"/>
      </dsp:txXfrm>
    </dsp:sp>
    <dsp:sp modelId="{67363814-E6E4-E14F-8EDA-12AABAF335CE}">
      <dsp:nvSpPr>
        <dsp:cNvPr id="0" name=""/>
        <dsp:cNvSpPr/>
      </dsp:nvSpPr>
      <dsp:spPr>
        <a:xfrm>
          <a:off x="5239751" y="2672200"/>
          <a:ext cx="515317" cy="400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8D9F76-8ABF-F242-9F1D-908A3515EC42}">
      <dsp:nvSpPr>
        <dsp:cNvPr id="0" name=""/>
        <dsp:cNvSpPr/>
      </dsp:nvSpPr>
      <dsp:spPr>
        <a:xfrm>
          <a:off x="4875964" y="3487472"/>
          <a:ext cx="3225874" cy="86439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Analyse/Exploitation résultats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CONSORTIUM</a:t>
          </a:r>
          <a:endParaRPr lang="fr-FR" sz="1600" kern="1200" dirty="0"/>
        </a:p>
      </dsp:txBody>
      <dsp:txXfrm>
        <a:off x="4918168" y="3529676"/>
        <a:ext cx="3141466" cy="7799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D427A-EEA4-114A-8B4A-BBADFDCAAEBF}" type="datetimeFigureOut">
              <a:rPr lang="fr-FR" smtClean="0"/>
              <a:t>16/06/16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77638-6716-AF40-A00D-E8A089CF56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2884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A55AA-77FF-3347-B55B-D2BA239EF515}" type="datetimeFigureOut">
              <a:rPr lang="fr-FR" smtClean="0"/>
              <a:t>16/06/16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2469C-6E2B-BC48-8FDD-6095F8889C1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394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9C657-1467-814B-9366-CD46D8449618}" type="datetime1">
              <a:rPr lang="fr-FR" smtClean="0"/>
              <a:t>16/06/16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371E97-22E9-9945-A492-4F447C2CC061}" type="datetime1">
              <a:rPr lang="fr-FR" smtClean="0"/>
              <a:t>16/06/16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426C5-BAE6-C648-A333-65F8100DDD35}" type="datetime1">
              <a:rPr lang="fr-FR" smtClean="0"/>
              <a:t>16/06/16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7E2F77-CE3B-EF43-A7C0-8CD8263C2B97}" type="datetime1">
              <a:rPr lang="fr-FR" smtClean="0"/>
              <a:t>16/06/16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C85DB2-EA01-3A44-AB74-0F74EA4AADD3}" type="datetime1">
              <a:rPr lang="fr-FR" smtClean="0"/>
              <a:t>16/06/16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3354F-1144-2E4D-A8D0-516C27600B0D}" type="datetime1">
              <a:rPr lang="fr-FR" smtClean="0"/>
              <a:t>16/06/16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0A0B7-167F-AA40-88F4-195E88D49B82}" type="datetime1">
              <a:rPr lang="fr-FR" smtClean="0"/>
              <a:t>16/06/16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0E047E-5F3B-F543-AB3F-8F77D459B24B}" type="datetime1">
              <a:rPr lang="fr-FR" smtClean="0"/>
              <a:t>16/06/16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5A552-5E89-B743-8F19-886C7B09EF95}" type="datetime1">
              <a:rPr lang="fr-FR" smtClean="0"/>
              <a:t>16/06/16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7EEE6-5CEE-3F4E-95AE-7F2AE83CAC91}" type="datetime1">
              <a:rPr lang="fr-FR" smtClean="0"/>
              <a:t>16/06/16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9C6DC4-1887-094F-81A7-9A4CC8B876F4}" type="datetime1">
              <a:rPr lang="fr-FR" smtClean="0"/>
              <a:t>16/06/16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9" name="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3BE36A82-1E83-334A-AC09-4EAA4D7C3265}" type="datetime1">
              <a:rPr lang="fr-FR" smtClean="0"/>
              <a:t>16/06/16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z="1200" smtClean="0">
                <a:solidFill>
                  <a:schemeClr val="bg2">
                    <a:shade val="50000"/>
                  </a:schemeClr>
                </a:solidFill>
                <a:effectLst/>
              </a:rPr>
              <a:t>CEPED, Axe 2, 16.6.2016</a:t>
            </a:r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78560" y="37788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effectLst/>
              </a:rPr>
              <a:t/>
            </a:r>
            <a:br>
              <a:rPr lang="fr-FR" b="1" dirty="0" smtClean="0">
                <a:effectLst/>
              </a:rPr>
            </a:br>
            <a:r>
              <a:rPr lang="fr-FR" b="1" dirty="0">
                <a:effectLst/>
              </a:rPr>
              <a:t/>
            </a:r>
            <a:br>
              <a:rPr lang="fr-FR" b="1" dirty="0">
                <a:effectLst/>
              </a:rPr>
            </a:br>
            <a:r>
              <a:rPr lang="fr-FR" b="1" dirty="0" smtClean="0">
                <a:effectLst/>
              </a:rPr>
              <a:t/>
            </a:r>
            <a:br>
              <a:rPr lang="fr-FR" b="1" dirty="0" smtClean="0">
                <a:effectLst/>
              </a:rPr>
            </a:br>
            <a:r>
              <a:rPr lang="fr-FR" b="1" dirty="0">
                <a:effectLst/>
              </a:rPr>
              <a:t/>
            </a:r>
            <a:br>
              <a:rPr lang="fr-FR" b="1" dirty="0">
                <a:effectLst/>
              </a:rPr>
            </a:br>
            <a:r>
              <a:rPr lang="fr-FR" sz="4000" b="1" dirty="0" smtClean="0">
                <a:effectLst/>
              </a:rPr>
              <a:t>Q</a:t>
            </a:r>
            <a:r>
              <a:rPr lang="fr-FR" sz="4000" dirty="0" smtClean="0">
                <a:effectLst/>
              </a:rPr>
              <a:t>ualité </a:t>
            </a:r>
            <a:r>
              <a:rPr lang="fr-FR" sz="4000" dirty="0">
                <a:effectLst/>
              </a:rPr>
              <a:t>des </a:t>
            </a:r>
            <a:r>
              <a:rPr lang="fr-FR" sz="4000" b="1" dirty="0">
                <a:effectLst/>
              </a:rPr>
              <a:t>Do</a:t>
            </a:r>
            <a:r>
              <a:rPr lang="fr-FR" sz="4000" dirty="0">
                <a:effectLst/>
              </a:rPr>
              <a:t>nnées multi-</a:t>
            </a:r>
            <a:r>
              <a:rPr lang="fr-FR" sz="4000" b="1" dirty="0">
                <a:effectLst/>
              </a:rPr>
              <a:t>S</a:t>
            </a:r>
            <a:r>
              <a:rPr lang="fr-FR" sz="4000" dirty="0">
                <a:effectLst/>
              </a:rPr>
              <a:t>ources 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555132" cy="1752600"/>
          </a:xfrm>
        </p:spPr>
        <p:txBody>
          <a:bodyPr>
            <a:normAutofit/>
          </a:bodyPr>
          <a:lstStyle/>
          <a:p>
            <a:r>
              <a:rPr lang="fr-FR" sz="1800" dirty="0" smtClean="0"/>
              <a:t>Défi CNRS </a:t>
            </a:r>
            <a:r>
              <a:rPr lang="fr-FR" sz="1800" dirty="0" err="1" smtClean="0"/>
              <a:t>Mastodons</a:t>
            </a:r>
            <a:r>
              <a:rPr lang="fr-FR" sz="1800" dirty="0" smtClean="0"/>
              <a:t>, 2016 </a:t>
            </a:r>
            <a:r>
              <a:rPr lang="fr-FR" sz="1800" dirty="0"/>
              <a:t/>
            </a:r>
            <a:br>
              <a:rPr lang="fr-FR" sz="1800" dirty="0"/>
            </a:br>
            <a:endParaRPr lang="fr-FR" sz="1800" dirty="0"/>
          </a:p>
          <a:p>
            <a:endParaRPr lang="fr-FR" sz="1800" dirty="0" smtClean="0"/>
          </a:p>
          <a:p>
            <a:endParaRPr lang="fr-FR" sz="1800" dirty="0"/>
          </a:p>
        </p:txBody>
      </p:sp>
      <p:sp>
        <p:nvSpPr>
          <p:cNvPr id="4" name="ZoneTexte 3"/>
          <p:cNvSpPr txBox="1"/>
          <p:nvPr/>
        </p:nvSpPr>
        <p:spPr>
          <a:xfrm>
            <a:off x="-16911961" y="2771667"/>
            <a:ext cx="25899653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b="1" i="1" dirty="0">
                <a:solidFill>
                  <a:schemeClr val="accent5"/>
                </a:solidFill>
              </a:rPr>
              <a:t>Un double </a:t>
            </a:r>
            <a:r>
              <a:rPr lang="fr-FR" sz="2400" b="1" i="1" dirty="0" smtClean="0">
                <a:solidFill>
                  <a:schemeClr val="accent5"/>
                </a:solidFill>
              </a:rPr>
              <a:t>défi</a:t>
            </a:r>
          </a:p>
          <a:p>
            <a:pPr algn="r"/>
            <a:r>
              <a:rPr lang="fr-FR" sz="2400" b="1" i="1" dirty="0" smtClean="0">
                <a:solidFill>
                  <a:schemeClr val="accent5"/>
                </a:solidFill>
              </a:rPr>
              <a:t>pour </a:t>
            </a:r>
            <a:r>
              <a:rPr lang="fr-FR" sz="2400" b="1" i="1" dirty="0">
                <a:solidFill>
                  <a:schemeClr val="accent5"/>
                </a:solidFill>
              </a:rPr>
              <a:t>les sciences Sociales et les sciences de </a:t>
            </a:r>
            <a:r>
              <a:rPr lang="fr-FR" sz="2400" b="1" i="1" dirty="0" smtClean="0">
                <a:solidFill>
                  <a:schemeClr val="accent5"/>
                </a:solidFill>
              </a:rPr>
              <a:t>l’Informatique</a:t>
            </a:r>
          </a:p>
          <a:p>
            <a:pPr algn="r"/>
            <a:r>
              <a:rPr lang="fr-FR" sz="2400" b="1" dirty="0" err="1"/>
              <a:t>QDoSSI</a:t>
            </a:r>
            <a:r>
              <a:rPr lang="fr-FR" sz="2400" b="1" i="1" dirty="0" smtClean="0">
                <a:solidFill>
                  <a:schemeClr val="accent5"/>
                </a:solidFill>
              </a:rPr>
              <a:t> </a:t>
            </a:r>
            <a:endParaRPr lang="fr-FR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068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Ex.2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dirty="0" smtClean="0"/>
              <a:t>Le « corridor des Balkans », carrefour des parcours migratoires vers l’Europe</a:t>
            </a:r>
          </a:p>
          <a:p>
            <a:pPr lvl="1"/>
            <a:r>
              <a:rPr lang="fr-FR" sz="2400" dirty="0" smtClean="0"/>
              <a:t>Recensement auprès des personnes déplacées en Syrie et entretiens auprès des familles </a:t>
            </a:r>
            <a:r>
              <a:rPr lang="fr-FR" sz="2400" dirty="0" smtClean="0"/>
              <a:t>au </a:t>
            </a:r>
            <a:r>
              <a:rPr lang="fr-FR" sz="2400" dirty="0" smtClean="0"/>
              <a:t>Kurdistan irakien et en Turquie</a:t>
            </a:r>
          </a:p>
          <a:p>
            <a:pPr lvl="1"/>
            <a:r>
              <a:rPr lang="fr-FR" sz="2400" dirty="0"/>
              <a:t>Biographies migratoires et entretiens dans les Balkans (Macédoine, Bulgarie, Serbie, Bosnie et Croatie) et en Allemagne</a:t>
            </a:r>
          </a:p>
          <a:p>
            <a:pPr lvl="1"/>
            <a:r>
              <a:rPr lang="fr-FR" sz="2400" dirty="0" smtClean="0"/>
              <a:t>Biographies </a:t>
            </a:r>
            <a:r>
              <a:rPr lang="fr-FR" sz="2400" dirty="0" smtClean="0"/>
              <a:t>migratoires et entretiens sur les routes transsahariennes</a:t>
            </a:r>
          </a:p>
          <a:p>
            <a:pPr lvl="1"/>
            <a:r>
              <a:rPr lang="fr-FR" sz="2400" dirty="0" smtClean="0"/>
              <a:t>Textes </a:t>
            </a:r>
            <a:r>
              <a:rPr lang="fr-FR" sz="2400" dirty="0" smtClean="0"/>
              <a:t>juridiques</a:t>
            </a:r>
          </a:p>
          <a:p>
            <a:pPr lvl="1"/>
            <a:r>
              <a:rPr lang="fr-FR" sz="2400" dirty="0"/>
              <a:t>D</a:t>
            </a:r>
            <a:r>
              <a:rPr lang="fr-FR" sz="2400" dirty="0" smtClean="0"/>
              <a:t>ispositifs de contrôle des frontières</a:t>
            </a:r>
            <a:endParaRPr lang="fr-FR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2474-4EDA-0546-9A36-EAE483EC45FB}" type="datetime1">
              <a:rPr lang="fr-FR" smtClean="0"/>
              <a:t>16/06/16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10210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Ex.3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La construction des parcours de traite des mineur(e)s à des fins d’exploitation sexuelle ou commerciale</a:t>
            </a:r>
          </a:p>
          <a:p>
            <a:pPr lvl="1"/>
            <a:r>
              <a:rPr lang="fr-FR" sz="2400" dirty="0" smtClean="0"/>
              <a:t>Biographies migratoires et entretiens sur les routes, dans les lieux </a:t>
            </a:r>
            <a:r>
              <a:rPr lang="fr-FR" sz="2400" dirty="0" smtClean="0"/>
              <a:t>d’exploitation et </a:t>
            </a:r>
            <a:r>
              <a:rPr lang="fr-FR" sz="2400" dirty="0" smtClean="0"/>
              <a:t>dans les centres de </a:t>
            </a:r>
            <a:r>
              <a:rPr lang="fr-FR" sz="2400" dirty="0" smtClean="0"/>
              <a:t>privation de liberté (institutionnel et informel)</a:t>
            </a:r>
            <a:endParaRPr lang="fr-FR" sz="2400" dirty="0" smtClean="0"/>
          </a:p>
          <a:p>
            <a:pPr lvl="1"/>
            <a:r>
              <a:rPr lang="fr-FR" sz="2400" dirty="0" smtClean="0"/>
              <a:t>Bases de données judiciaires : affaires, individus et faits poursuivis</a:t>
            </a:r>
          </a:p>
          <a:p>
            <a:pPr lvl="1"/>
            <a:r>
              <a:rPr lang="fr-FR" sz="2400" dirty="0" smtClean="0"/>
              <a:t>Textes juridiques nationaux, régionaux, internationaux</a:t>
            </a:r>
            <a:endParaRPr lang="fr-FR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1029F-BA5A-1D49-8288-3F2694EA93AD}" type="datetime1">
              <a:rPr lang="fr-FR" smtClean="0"/>
              <a:t>16/06/16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94349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76200"/>
            <a:ext cx="7498080" cy="114300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Hétérogénéité des bases de données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219200"/>
            <a:ext cx="7498080" cy="52324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charset="2"/>
              <a:buChar char="u"/>
            </a:pPr>
            <a:r>
              <a:rPr lang="fr-FR" sz="2800" dirty="0"/>
              <a:t>M</a:t>
            </a:r>
            <a:r>
              <a:rPr lang="fr-FR" sz="2800" dirty="0" smtClean="0"/>
              <a:t>odes </a:t>
            </a:r>
            <a:r>
              <a:rPr lang="fr-FR" sz="2800" dirty="0"/>
              <a:t>de </a:t>
            </a:r>
            <a:r>
              <a:rPr lang="fr-FR" sz="2800" dirty="0" smtClean="0"/>
              <a:t>production différents / </a:t>
            </a:r>
            <a:r>
              <a:rPr lang="fr-FR" sz="2800" dirty="0" smtClean="0"/>
              <a:t>Collecte de </a:t>
            </a:r>
            <a:r>
              <a:rPr lang="fr-FR" sz="2800" dirty="0" smtClean="0"/>
              <a:t>l’info plus ou moins </a:t>
            </a:r>
            <a:r>
              <a:rPr lang="fr-FR" sz="2800" dirty="0" smtClean="0"/>
              <a:t>rigoureuse</a:t>
            </a:r>
            <a:endParaRPr lang="fr-FR" sz="2800" dirty="0" smtClean="0"/>
          </a:p>
          <a:p>
            <a:pPr lvl="1">
              <a:spcBef>
                <a:spcPts val="1150"/>
              </a:spcBef>
              <a:buFont typeface="Lucida Grande"/>
              <a:buChar char="➝"/>
            </a:pPr>
            <a:r>
              <a:rPr lang="fr-FR" dirty="0" smtClean="0"/>
              <a:t>données </a:t>
            </a:r>
            <a:r>
              <a:rPr lang="fr-FR" b="1" i="1" dirty="0" smtClean="0"/>
              <a:t>manquantes</a:t>
            </a:r>
            <a:r>
              <a:rPr lang="fr-FR" dirty="0" smtClean="0"/>
              <a:t> sur certains attributs cruciaux</a:t>
            </a:r>
          </a:p>
          <a:p>
            <a:pPr lvl="1">
              <a:spcBef>
                <a:spcPts val="1150"/>
              </a:spcBef>
              <a:buFont typeface="Lucida Grande"/>
              <a:buChar char="➝"/>
            </a:pPr>
            <a:r>
              <a:rPr lang="fr-FR" dirty="0" smtClean="0"/>
              <a:t> </a:t>
            </a:r>
            <a:r>
              <a:rPr lang="fr-FR" dirty="0"/>
              <a:t>des</a:t>
            </a:r>
            <a:r>
              <a:rPr lang="fr-FR" b="1" i="1" dirty="0"/>
              <a:t> imprécisions </a:t>
            </a:r>
            <a:r>
              <a:rPr lang="fr-FR" dirty="0"/>
              <a:t>ou données mal </a:t>
            </a:r>
            <a:r>
              <a:rPr lang="fr-FR" dirty="0" smtClean="0"/>
              <a:t>orthographiées</a:t>
            </a:r>
          </a:p>
          <a:p>
            <a:pPr lvl="1">
              <a:spcBef>
                <a:spcPts val="1150"/>
              </a:spcBef>
              <a:buFont typeface="Lucida Grande"/>
              <a:buChar char="➝"/>
            </a:pPr>
            <a:r>
              <a:rPr lang="fr-FR" dirty="0" smtClean="0"/>
              <a:t> </a:t>
            </a:r>
            <a:r>
              <a:rPr lang="fr-FR" dirty="0"/>
              <a:t>des </a:t>
            </a:r>
            <a:r>
              <a:rPr lang="fr-FR" b="1" i="1" dirty="0" smtClean="0"/>
              <a:t>incohérence</a:t>
            </a:r>
            <a:r>
              <a:rPr lang="fr-FR" dirty="0" smtClean="0"/>
              <a:t>s</a:t>
            </a:r>
          </a:p>
          <a:p>
            <a:pPr lvl="1">
              <a:spcBef>
                <a:spcPts val="1150"/>
              </a:spcBef>
              <a:buFont typeface="Lucida Grande"/>
              <a:buChar char="➝"/>
            </a:pPr>
            <a:r>
              <a:rPr lang="fr-FR" dirty="0" smtClean="0"/>
              <a:t> données entachées d'</a:t>
            </a:r>
            <a:r>
              <a:rPr lang="fr-FR" b="1" i="1" dirty="0" smtClean="0"/>
              <a:t>incertitude</a:t>
            </a:r>
            <a:r>
              <a:rPr lang="fr-FR" dirty="0" smtClean="0"/>
              <a:t> (</a:t>
            </a:r>
            <a:r>
              <a:rPr lang="fr-FR" dirty="0" err="1" smtClean="0"/>
              <a:t>e.g</a:t>
            </a:r>
            <a:r>
              <a:rPr lang="fr-FR" dirty="0" smtClean="0"/>
              <a:t>. information oubliée ou dissimulée). </a:t>
            </a:r>
          </a:p>
          <a:p>
            <a:pPr lvl="1">
              <a:spcBef>
                <a:spcPts val="1150"/>
              </a:spcBef>
              <a:buFont typeface="Lucida Grande"/>
              <a:buChar char="➝"/>
            </a:pPr>
            <a:r>
              <a:rPr lang="fr-FR" dirty="0" smtClean="0"/>
              <a:t> Pour les </a:t>
            </a:r>
            <a:r>
              <a:rPr lang="fr-FR" b="1" i="1" dirty="0" smtClean="0"/>
              <a:t>récits de vie</a:t>
            </a:r>
            <a:r>
              <a:rPr lang="fr-FR" dirty="0" smtClean="0"/>
              <a:t>, au-delà de la richesse des informations qui s’y trouvent et la présence d’une forme de structure (recueil selon une grille d’entretien préétablie), la </a:t>
            </a:r>
            <a:r>
              <a:rPr lang="fr-FR" b="1" i="1" dirty="0" smtClean="0"/>
              <a:t>saisie est souvent perfectible</a:t>
            </a:r>
            <a:r>
              <a:rPr lang="fr-FR" dirty="0" smtClean="0"/>
              <a:t>, sans ponctuation, avec des noms de lieux et des mots incorrects.</a:t>
            </a:r>
          </a:p>
          <a:p>
            <a:pPr lvl="1">
              <a:buFont typeface="Lucida Grande"/>
              <a:buChar char="➝"/>
            </a:pPr>
            <a:r>
              <a:rPr lang="fr-FR" dirty="0" smtClean="0"/>
              <a:t>La </a:t>
            </a:r>
            <a:r>
              <a:rPr lang="fr-FR" b="1" i="1" dirty="0" smtClean="0"/>
              <a:t>confidentialité</a:t>
            </a:r>
            <a:r>
              <a:rPr lang="fr-FR" dirty="0" smtClean="0"/>
              <a:t> des données est aussi une dimension essentielle à prendre en </a:t>
            </a:r>
            <a:r>
              <a:rPr lang="fr-FR" dirty="0" smtClean="0"/>
              <a:t>compte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0C67-0309-BD4A-8BE1-886C1438B6FE}" type="datetime1">
              <a:rPr lang="fr-FR" smtClean="0"/>
              <a:t>16/06/16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93317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Sources mises en jeu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s</a:t>
            </a:r>
            <a:r>
              <a:rPr lang="fr-FR" sz="2400" dirty="0" smtClean="0"/>
              <a:t>ans </a:t>
            </a:r>
            <a:r>
              <a:rPr lang="fr-FR" sz="2400" dirty="0" smtClean="0"/>
              <a:t>relation directe</a:t>
            </a:r>
          </a:p>
          <a:p>
            <a:r>
              <a:rPr lang="fr-FR" sz="2400" dirty="0"/>
              <a:t>p</a:t>
            </a:r>
            <a:r>
              <a:rPr lang="fr-FR" sz="2400" dirty="0" smtClean="0"/>
              <a:t>rovenant </a:t>
            </a:r>
            <a:r>
              <a:rPr lang="fr-FR" sz="2400" dirty="0" smtClean="0"/>
              <a:t>de territoires différents</a:t>
            </a:r>
          </a:p>
          <a:p>
            <a:r>
              <a:rPr lang="fr-FR" sz="2400" dirty="0"/>
              <a:t>q</a:t>
            </a:r>
            <a:r>
              <a:rPr lang="fr-FR" sz="2400" dirty="0" smtClean="0"/>
              <a:t>uestionnements </a:t>
            </a:r>
            <a:r>
              <a:rPr lang="fr-FR" sz="2400" dirty="0" smtClean="0"/>
              <a:t>semblables et </a:t>
            </a:r>
            <a:r>
              <a:rPr lang="fr-FR" sz="2400" dirty="0" smtClean="0"/>
              <a:t>complémentaires</a:t>
            </a:r>
          </a:p>
          <a:p>
            <a:endParaRPr lang="fr-FR" sz="2400" dirty="0" smtClean="0"/>
          </a:p>
          <a:p>
            <a:pPr lvl="1">
              <a:buFont typeface="Verdana"/>
              <a:buChar char="➠"/>
            </a:pPr>
            <a:r>
              <a:rPr lang="fr-FR" sz="2400" dirty="0" smtClean="0"/>
              <a:t>Interrogation d’un même phénomène avec des bases de données constituées différemment et de qualité </a:t>
            </a:r>
            <a:r>
              <a:rPr lang="fr-FR" sz="2400" dirty="0" smtClean="0"/>
              <a:t>inégale</a:t>
            </a:r>
          </a:p>
          <a:p>
            <a:pPr lvl="1">
              <a:buFont typeface="Verdana"/>
              <a:buChar char="➠"/>
            </a:pPr>
            <a:endParaRPr lang="fr-FR" sz="2400" dirty="0" smtClean="0"/>
          </a:p>
          <a:p>
            <a:pPr lvl="2">
              <a:buFont typeface="Verdana"/>
              <a:buChar char="➠"/>
            </a:pPr>
            <a:r>
              <a:rPr lang="fr-FR" dirty="0" smtClean="0"/>
              <a:t>Verrous scientifiques et techniques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6D35-4889-6E4B-B564-D156AE0BB893}" type="datetime1">
              <a:rPr lang="fr-FR" smtClean="0"/>
              <a:t>16/06/16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8921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Verrous scientifiques et techniques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Hétérogénéité des données et leur complexité </a:t>
            </a:r>
            <a:r>
              <a:rPr lang="fr-FR" dirty="0" smtClean="0"/>
              <a:t>intrinsèque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Mesurer, intégrer et quantifier l’impact de la qualité des données sur sur le niveau d'intelligibilité des connaissances </a:t>
            </a:r>
            <a:r>
              <a:rPr lang="fr-FR" dirty="0" smtClean="0"/>
              <a:t>extraites</a:t>
            </a:r>
          </a:p>
          <a:p>
            <a:pPr marL="82296" lvl="0" indent="0">
              <a:buNone/>
            </a:pPr>
            <a:endParaRPr lang="fr-FR" dirty="0" smtClean="0"/>
          </a:p>
          <a:p>
            <a:pPr lvl="0"/>
            <a:r>
              <a:rPr lang="fr-FR" dirty="0" smtClean="0"/>
              <a:t> </a:t>
            </a:r>
            <a:r>
              <a:rPr lang="fr-FR" dirty="0"/>
              <a:t>D</a:t>
            </a:r>
            <a:r>
              <a:rPr lang="fr-FR" dirty="0" smtClean="0"/>
              <a:t>es données aux connaissa</a:t>
            </a:r>
            <a:r>
              <a:rPr lang="fr-FR" dirty="0" smtClean="0"/>
              <a:t>nces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C513-A347-8640-ADBF-3C73D5D6D364}" type="datetime1">
              <a:rPr lang="fr-FR" smtClean="0"/>
              <a:t>16/06/16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CEPED,  Axe 2, 16.6.2016</a:t>
            </a:r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1093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b="1" dirty="0"/>
              <a:t>Défi </a:t>
            </a:r>
            <a:r>
              <a:rPr lang="fr-FR" b="1" dirty="0" err="1" smtClean="0"/>
              <a:t>Mastodons</a:t>
            </a:r>
            <a:r>
              <a:rPr lang="fr-FR" b="1" dirty="0" smtClean="0"/>
              <a:t> </a:t>
            </a:r>
            <a:r>
              <a:rPr lang="fr-FR" b="1" dirty="0" smtClean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fr-FR" sz="2000" dirty="0"/>
              <a:t>Appel à projet du CNRS, depuis 2012 </a:t>
            </a:r>
            <a:endParaRPr lang="fr-FR" sz="2000" dirty="0" smtClean="0"/>
          </a:p>
          <a:p>
            <a:pPr lvl="0" algn="just"/>
            <a:endParaRPr lang="fr-FR" sz="2000" dirty="0"/>
          </a:p>
          <a:p>
            <a:pPr lvl="0" algn="just"/>
            <a:r>
              <a:rPr lang="fr-FR" sz="2000" dirty="0"/>
              <a:t>Une communauté scientifique interdisciplinaire autour des </a:t>
            </a:r>
            <a:r>
              <a:rPr lang="fr-FR" sz="2000" b="1" i="1" dirty="0" err="1"/>
              <a:t>Big</a:t>
            </a:r>
            <a:r>
              <a:rPr lang="fr-FR" sz="2000" b="1" i="1" dirty="0"/>
              <a:t> Data et de la Science des Données</a:t>
            </a:r>
            <a:r>
              <a:rPr lang="fr-FR" sz="2000" dirty="0"/>
              <a:t>, structurée au sein d’un nouveau Groupement de recherche crée en 2015, le </a:t>
            </a:r>
            <a:r>
              <a:rPr lang="fr-FR" sz="2000" b="1" i="1" dirty="0"/>
              <a:t>GDR </a:t>
            </a:r>
            <a:r>
              <a:rPr lang="fr-FR" sz="2000" b="1" i="1" dirty="0" err="1"/>
              <a:t>MaDICS</a:t>
            </a:r>
            <a:r>
              <a:rPr lang="fr-FR" sz="2000" dirty="0"/>
              <a:t>. </a:t>
            </a:r>
            <a:endParaRPr lang="fr-FR" sz="2000" dirty="0" smtClean="0"/>
          </a:p>
          <a:p>
            <a:pPr marL="0" lvl="0" indent="0" algn="just">
              <a:buNone/>
            </a:pPr>
            <a:endParaRPr lang="fr-FR" sz="2000" dirty="0"/>
          </a:p>
          <a:p>
            <a:pPr lvl="0" algn="just"/>
            <a:r>
              <a:rPr lang="fr-FR" sz="2000" dirty="0" smtClean="0"/>
              <a:t>2016</a:t>
            </a:r>
            <a:r>
              <a:rPr lang="fr-FR" sz="2000" dirty="0"/>
              <a:t>,</a:t>
            </a:r>
            <a:r>
              <a:rPr lang="fr-FR" sz="2000" dirty="0" smtClean="0"/>
              <a:t> </a:t>
            </a:r>
            <a:r>
              <a:rPr lang="fr-FR" sz="2000" dirty="0"/>
              <a:t>troisième appel à projets </a:t>
            </a:r>
          </a:p>
          <a:p>
            <a:pPr lvl="1" algn="just">
              <a:spcBef>
                <a:spcPts val="984"/>
              </a:spcBef>
            </a:pPr>
            <a:r>
              <a:rPr lang="fr-FR" sz="1600" dirty="0"/>
              <a:t>Objectif : susciter des actions de recherche sur la </a:t>
            </a:r>
            <a:r>
              <a:rPr lang="fr-FR" sz="1600" b="1" i="1" dirty="0"/>
              <a:t>qualité des données </a:t>
            </a:r>
            <a:r>
              <a:rPr lang="fr-FR" sz="1600" dirty="0" smtClean="0"/>
              <a:t>tant </a:t>
            </a:r>
            <a:r>
              <a:rPr lang="fr-FR" sz="1600" dirty="0"/>
              <a:t>au niveau de leurs </a:t>
            </a:r>
            <a:r>
              <a:rPr lang="fr-FR" sz="1600" b="1" i="1" dirty="0"/>
              <a:t>sources de production </a:t>
            </a:r>
            <a:r>
              <a:rPr lang="fr-FR" sz="1600" dirty="0"/>
              <a:t>qu’au niveau de leurs </a:t>
            </a:r>
            <a:r>
              <a:rPr lang="fr-FR" sz="1600" b="1" i="1" dirty="0"/>
              <a:t>processus de transformation et d’exploitation.</a:t>
            </a:r>
          </a:p>
          <a:p>
            <a:pPr lvl="1" algn="just">
              <a:spcBef>
                <a:spcPts val="984"/>
              </a:spcBef>
            </a:pPr>
            <a:r>
              <a:rPr lang="fr-FR" sz="1600" dirty="0"/>
              <a:t>12 projets retenus, </a:t>
            </a:r>
            <a:r>
              <a:rPr lang="fr-FR" sz="1600" b="1" i="1" dirty="0"/>
              <a:t>1 seul avec les sciences sociales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A707-E6A7-2A45-8004-652B4FDBAC30}" type="datetime1">
              <a:rPr lang="fr-FR" smtClean="0"/>
              <a:t>16/06/16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3782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485248"/>
            <a:ext cx="7498080" cy="572029"/>
          </a:xfrm>
          <a:ln>
            <a:solidFill>
              <a:srgbClr val="3891A7"/>
            </a:solidFill>
          </a:ln>
        </p:spPr>
        <p:txBody>
          <a:bodyPr>
            <a:normAutofit fontScale="90000"/>
          </a:bodyPr>
          <a:lstStyle/>
          <a:p>
            <a:r>
              <a:rPr lang="fr-FR" dirty="0" smtClean="0"/>
              <a:t>Consortium scientifique</a:t>
            </a:r>
            <a:endParaRPr lang="fr-FR" dirty="0"/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4029130933"/>
              </p:ext>
            </p:extLst>
          </p:nvPr>
        </p:nvGraphicFramePr>
        <p:xfrm>
          <a:off x="1823382" y="1549400"/>
          <a:ext cx="6722533" cy="3158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A034B-002E-6C4A-8F45-ECB8FF342ED5}" type="datetime1">
              <a:rPr lang="fr-FR" smtClean="0"/>
              <a:t>16/06/16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3</a:t>
            </a:fld>
            <a:endParaRPr kumimoji="0" lang="en-US"/>
          </a:p>
        </p:txBody>
      </p:sp>
      <p:sp>
        <p:nvSpPr>
          <p:cNvPr id="7" name="ZoneTexte 6"/>
          <p:cNvSpPr txBox="1"/>
          <p:nvPr/>
        </p:nvSpPr>
        <p:spPr>
          <a:xfrm>
            <a:off x="1044450" y="5385422"/>
            <a:ext cx="796884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Une pluridisciplinarité :</a:t>
            </a:r>
          </a:p>
          <a:p>
            <a:pPr marL="285750" indent="-285750">
              <a:buFont typeface="Wingdings" charset="2"/>
              <a:buChar char="§"/>
            </a:pPr>
            <a:r>
              <a:rPr lang="fr-FR" sz="1400" dirty="0" smtClean="0"/>
              <a:t>Sciences sociales : anthropologie, démographie, droit,  géographie, histoire, sociologie, sciences de l’image</a:t>
            </a:r>
          </a:p>
          <a:p>
            <a:pPr marL="285750" indent="-285750">
              <a:buFont typeface="Wingdings" charset="2"/>
              <a:buChar char="§"/>
            </a:pPr>
            <a:r>
              <a:rPr lang="fr-FR" sz="1400" dirty="0" smtClean="0"/>
              <a:t>Sciences de l’informatique : bases de données, intelligence artificielle, fouille données/textuelles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42646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Six équipes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2F77-CE3B-EF43-A7C0-8CD8263C2B97}" type="datetime1">
              <a:rPr lang="fr-FR" smtClean="0"/>
              <a:t>16/06/16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4</a:t>
            </a:fld>
            <a:endParaRPr kumimoji="0" lang="en-US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828197189"/>
              </p:ext>
            </p:extLst>
          </p:nvPr>
        </p:nvGraphicFramePr>
        <p:xfrm>
          <a:off x="558800" y="897467"/>
          <a:ext cx="8288867" cy="5531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0518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8928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21 membres actuels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08548" y="1066800"/>
            <a:ext cx="4084660" cy="4663440"/>
          </a:xfrm>
        </p:spPr>
        <p:txBody>
          <a:bodyPr>
            <a:normAutofit lnSpcReduction="10000"/>
          </a:bodyPr>
          <a:lstStyle/>
          <a:p>
            <a:pPr marL="82296" lvl="0" indent="0">
              <a:buNone/>
            </a:pPr>
            <a:r>
              <a:rPr lang="fr-FR" sz="1500" b="1" u="sng" dirty="0" smtClean="0"/>
              <a:t>Producteurs </a:t>
            </a:r>
            <a:r>
              <a:rPr lang="fr-FR" sz="1500" b="1" u="sng" dirty="0"/>
              <a:t>de </a:t>
            </a:r>
            <a:r>
              <a:rPr lang="fr-FR" sz="1500" b="1" u="sng" dirty="0" smtClean="0"/>
              <a:t>données</a:t>
            </a:r>
          </a:p>
          <a:p>
            <a:pPr marL="82296" lvl="0" indent="0">
              <a:spcBef>
                <a:spcPts val="1200"/>
              </a:spcBef>
              <a:buNone/>
            </a:pPr>
            <a:r>
              <a:rPr lang="fr-FR" sz="1200" b="1" dirty="0"/>
              <a:t>CEPED, UMR  196, IRD- Paris Descartes</a:t>
            </a:r>
          </a:p>
          <a:p>
            <a:pPr marL="82296" lvl="0" indent="0">
              <a:buNone/>
            </a:pPr>
            <a:r>
              <a:rPr lang="fr-FR" sz="1200" dirty="0"/>
              <a:t>+ </a:t>
            </a:r>
            <a:r>
              <a:rPr lang="fr-FR" sz="1200" dirty="0" smtClean="0"/>
              <a:t>Etienne </a:t>
            </a:r>
            <a:r>
              <a:rPr lang="fr-FR" sz="1200" dirty="0"/>
              <a:t>Gérard (DR, IRD), </a:t>
            </a:r>
            <a:r>
              <a:rPr lang="fr-FR" sz="1200" dirty="0" smtClean="0"/>
              <a:t>sociologue</a:t>
            </a:r>
          </a:p>
          <a:p>
            <a:pPr marL="82296" indent="0">
              <a:buNone/>
            </a:pPr>
            <a:r>
              <a:rPr lang="fr-FR" sz="1200" dirty="0" smtClean="0"/>
              <a:t>+ Véronique Petit (</a:t>
            </a:r>
            <a:r>
              <a:rPr lang="fr-FR" sz="1200" dirty="0" err="1" smtClean="0"/>
              <a:t>PR,Univ</a:t>
            </a:r>
            <a:r>
              <a:rPr lang="fr-FR" sz="1200" dirty="0"/>
              <a:t>. Paris Descartes), </a:t>
            </a:r>
            <a:r>
              <a:rPr lang="fr-FR" sz="1200" dirty="0" smtClean="0"/>
              <a:t>démographe</a:t>
            </a:r>
            <a:endParaRPr lang="fr-FR" sz="1200" dirty="0"/>
          </a:p>
          <a:p>
            <a:pPr marL="82296" lvl="0" indent="0">
              <a:buNone/>
            </a:pPr>
            <a:r>
              <a:rPr lang="fr-FR" sz="1200" dirty="0"/>
              <a:t>+ Franck Temporal (MCF, </a:t>
            </a:r>
            <a:r>
              <a:rPr lang="fr-FR" sz="1200" dirty="0" err="1"/>
              <a:t>Univ</a:t>
            </a:r>
            <a:r>
              <a:rPr lang="fr-FR" sz="1200" dirty="0"/>
              <a:t>. Paris Descartes), socio-</a:t>
            </a:r>
            <a:r>
              <a:rPr lang="fr-FR" sz="1200" dirty="0" smtClean="0"/>
              <a:t>démo</a:t>
            </a:r>
          </a:p>
          <a:p>
            <a:pPr marL="82296" lvl="0" indent="0">
              <a:buNone/>
            </a:pPr>
            <a:endParaRPr lang="fr-FR" sz="1200" b="1" dirty="0" smtClean="0"/>
          </a:p>
          <a:p>
            <a:pPr marL="82296" lvl="0" indent="0">
              <a:lnSpc>
                <a:spcPct val="90000"/>
              </a:lnSpc>
              <a:spcBef>
                <a:spcPts val="1200"/>
              </a:spcBef>
              <a:spcAft>
                <a:spcPts val="336"/>
              </a:spcAft>
              <a:buNone/>
            </a:pPr>
            <a:r>
              <a:rPr lang="fr-FR" sz="1200" b="1" dirty="0" smtClean="0"/>
              <a:t>MIGRINTER</a:t>
            </a:r>
            <a:r>
              <a:rPr lang="fr-FR" sz="1200" b="1" dirty="0"/>
              <a:t>, UMR 7301, CNRS-Université de Poitiers</a:t>
            </a:r>
          </a:p>
          <a:p>
            <a:pPr marL="82296" lvl="0" indent="0">
              <a:lnSpc>
                <a:spcPct val="90000"/>
              </a:lnSpc>
              <a:spcAft>
                <a:spcPts val="336"/>
              </a:spcAft>
              <a:buNone/>
            </a:pPr>
            <a:r>
              <a:rPr lang="fr-FR" sz="1200" dirty="0"/>
              <a:t>+ </a:t>
            </a:r>
            <a:r>
              <a:rPr lang="fr-FR" sz="1200" dirty="0" err="1"/>
              <a:t>Adelina</a:t>
            </a:r>
            <a:r>
              <a:rPr lang="fr-FR" sz="1200" dirty="0"/>
              <a:t> Miranda (PR, </a:t>
            </a:r>
            <a:r>
              <a:rPr lang="fr-FR" sz="1200" dirty="0" err="1"/>
              <a:t>Univ</a:t>
            </a:r>
            <a:r>
              <a:rPr lang="fr-FR" sz="1200" dirty="0"/>
              <a:t>. Poitiers</a:t>
            </a:r>
            <a:r>
              <a:rPr lang="fr-FR" sz="1200" dirty="0" smtClean="0"/>
              <a:t>), anthropologue</a:t>
            </a:r>
            <a:endParaRPr lang="fr-FR" sz="1200" dirty="0"/>
          </a:p>
          <a:p>
            <a:pPr marL="82296" lvl="0" indent="0">
              <a:lnSpc>
                <a:spcPct val="90000"/>
              </a:lnSpc>
              <a:spcAft>
                <a:spcPts val="336"/>
              </a:spcAft>
              <a:buNone/>
            </a:pPr>
            <a:r>
              <a:rPr lang="fr-FR" sz="1200" dirty="0"/>
              <a:t>+ </a:t>
            </a:r>
            <a:r>
              <a:rPr lang="fr-FR" sz="1200" dirty="0" smtClean="0"/>
              <a:t>Olivier </a:t>
            </a:r>
            <a:r>
              <a:rPr lang="fr-FR" sz="1200" dirty="0"/>
              <a:t>Clochard (CR, CNRS)</a:t>
            </a:r>
            <a:r>
              <a:rPr lang="fr-FR" sz="1200" dirty="0" smtClean="0"/>
              <a:t>), géographe</a:t>
            </a:r>
            <a:endParaRPr lang="fr-FR" sz="1200" dirty="0"/>
          </a:p>
          <a:p>
            <a:pPr marL="82296" lvl="0" indent="0">
              <a:lnSpc>
                <a:spcPct val="90000"/>
              </a:lnSpc>
              <a:spcAft>
                <a:spcPts val="336"/>
              </a:spcAft>
              <a:buNone/>
            </a:pPr>
            <a:r>
              <a:rPr lang="fr-FR" sz="1200" dirty="0"/>
              <a:t>+ Fabienne </a:t>
            </a:r>
            <a:r>
              <a:rPr lang="fr-FR" sz="1200" dirty="0" err="1"/>
              <a:t>Lehouerou</a:t>
            </a:r>
            <a:r>
              <a:rPr lang="fr-FR" sz="1200" dirty="0"/>
              <a:t> (DR, CNRS</a:t>
            </a:r>
            <a:r>
              <a:rPr lang="fr-FR" sz="1200" dirty="0" smtClean="0"/>
              <a:t>) historienne./</a:t>
            </a:r>
            <a:r>
              <a:rPr lang="fr-FR" sz="1200" dirty="0" err="1" smtClean="0"/>
              <a:t>anthro</a:t>
            </a:r>
            <a:r>
              <a:rPr lang="fr-FR" sz="1200" dirty="0" smtClean="0"/>
              <a:t>.</a:t>
            </a:r>
            <a:endParaRPr lang="fr-FR" sz="1200" dirty="0"/>
          </a:p>
          <a:p>
            <a:pPr marL="82296" lvl="0" indent="0">
              <a:lnSpc>
                <a:spcPct val="90000"/>
              </a:lnSpc>
              <a:spcAft>
                <a:spcPts val="336"/>
              </a:spcAft>
              <a:buNone/>
            </a:pPr>
            <a:r>
              <a:rPr lang="fr-FR" sz="1200" dirty="0"/>
              <a:t>+ Nelly Robin (CR, IRD</a:t>
            </a:r>
            <a:r>
              <a:rPr lang="fr-FR" sz="1200" dirty="0" smtClean="0"/>
              <a:t>), géographe</a:t>
            </a:r>
            <a:endParaRPr lang="fr-FR" sz="1200" dirty="0"/>
          </a:p>
          <a:p>
            <a:pPr marL="82296" lvl="0" indent="0">
              <a:lnSpc>
                <a:spcPct val="90000"/>
              </a:lnSpc>
              <a:spcAft>
                <a:spcPts val="336"/>
              </a:spcAft>
              <a:buNone/>
            </a:pPr>
            <a:r>
              <a:rPr lang="fr-FR" sz="1200" dirty="0"/>
              <a:t>+ Cyril Roussel (CR, CNRS</a:t>
            </a:r>
            <a:r>
              <a:rPr lang="fr-FR" sz="1200" dirty="0" smtClean="0"/>
              <a:t>), géographe</a:t>
            </a:r>
          </a:p>
          <a:p>
            <a:pPr marL="82296" lvl="0" indent="0">
              <a:lnSpc>
                <a:spcPct val="90000"/>
              </a:lnSpc>
              <a:spcAft>
                <a:spcPts val="336"/>
              </a:spcAft>
              <a:buNone/>
            </a:pPr>
            <a:r>
              <a:rPr lang="fr-FR" sz="1200" dirty="0" smtClean="0"/>
              <a:t>+ Daniel </a:t>
            </a:r>
            <a:r>
              <a:rPr lang="fr-FR" sz="1200" dirty="0" err="1" smtClean="0"/>
              <a:t>Senovilla</a:t>
            </a:r>
            <a:r>
              <a:rPr lang="fr-FR" sz="1200" dirty="0" smtClean="0"/>
              <a:t> (IR, CNRS), juriste</a:t>
            </a:r>
          </a:p>
          <a:p>
            <a:pPr marL="82296" lvl="0" indent="0">
              <a:lnSpc>
                <a:spcPct val="90000"/>
              </a:lnSpc>
              <a:spcAft>
                <a:spcPts val="336"/>
              </a:spcAft>
              <a:buNone/>
            </a:pPr>
            <a:r>
              <a:rPr lang="fr-FR" sz="1200" dirty="0" smtClean="0"/>
              <a:t>+ Doctorant(e)s : L. Bacon, M. Bakary</a:t>
            </a:r>
            <a:endParaRPr lang="fr-FR" sz="1200" dirty="0"/>
          </a:p>
          <a:p>
            <a:pPr marL="82296" lvl="0" indent="0">
              <a:spcBef>
                <a:spcPts val="1200"/>
              </a:spcBef>
              <a:buNone/>
            </a:pPr>
            <a:r>
              <a:rPr lang="fr-FR" sz="1200" dirty="0" smtClean="0"/>
              <a:t>.</a:t>
            </a:r>
            <a:endParaRPr lang="fr-FR" sz="1200" dirty="0"/>
          </a:p>
          <a:p>
            <a:pPr marL="82296" lvl="0" indent="0">
              <a:lnSpc>
                <a:spcPct val="90000"/>
              </a:lnSpc>
              <a:spcAft>
                <a:spcPts val="336"/>
              </a:spcAft>
              <a:buNone/>
            </a:pPr>
            <a:endParaRPr lang="fr-FR" sz="1200" dirty="0"/>
          </a:p>
          <a:p>
            <a:pPr marL="82296" indent="0">
              <a:lnSpc>
                <a:spcPct val="110000"/>
              </a:lnSpc>
              <a:buNone/>
            </a:pPr>
            <a:endParaRPr lang="fr-FR" sz="1500" b="1" dirty="0" smtClean="0"/>
          </a:p>
          <a:p>
            <a:pPr marL="82296" indent="0">
              <a:lnSpc>
                <a:spcPct val="110000"/>
              </a:lnSpc>
              <a:buNone/>
            </a:pPr>
            <a:endParaRPr lang="fr-FR" sz="15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93208" y="1066800"/>
            <a:ext cx="3972221" cy="466344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fr-FR" sz="1500" b="1" u="sng" dirty="0"/>
              <a:t>Réparation et </a:t>
            </a:r>
            <a:r>
              <a:rPr lang="fr-FR" sz="1500" b="1" u="sng" dirty="0" smtClean="0"/>
              <a:t>Prétraitement </a:t>
            </a:r>
            <a:r>
              <a:rPr lang="fr-FR" sz="1500" b="1" u="sng" dirty="0"/>
              <a:t>des </a:t>
            </a:r>
            <a:r>
              <a:rPr lang="fr-FR" sz="1500" b="1" u="sng" dirty="0" smtClean="0"/>
              <a:t>données</a:t>
            </a:r>
          </a:p>
          <a:p>
            <a:pPr marL="82296" lvl="0" indent="0">
              <a:lnSpc>
                <a:spcPct val="90000"/>
              </a:lnSpc>
              <a:spcBef>
                <a:spcPts val="1200"/>
              </a:spcBef>
              <a:spcAft>
                <a:spcPts val="336"/>
              </a:spcAft>
              <a:buNone/>
            </a:pPr>
            <a:r>
              <a:rPr lang="fr-FR" sz="1200" b="1" dirty="0"/>
              <a:t>LIAS ENSMA-EA 631, </a:t>
            </a:r>
            <a:r>
              <a:rPr lang="fr-FR" sz="1200" b="1" dirty="0" smtClean="0"/>
              <a:t>Poitiers</a:t>
            </a:r>
            <a:endParaRPr lang="fr-FR" sz="1200" dirty="0"/>
          </a:p>
          <a:p>
            <a:pPr marL="82296" lvl="0" indent="0">
              <a:lnSpc>
                <a:spcPct val="90000"/>
              </a:lnSpc>
              <a:spcAft>
                <a:spcPts val="336"/>
              </a:spcAft>
              <a:buNone/>
            </a:pPr>
            <a:r>
              <a:rPr lang="fr-FR" sz="1200" dirty="0"/>
              <a:t>+ Brice Chardin (</a:t>
            </a:r>
            <a:r>
              <a:rPr lang="fr-FR" sz="1200" dirty="0" smtClean="0"/>
              <a:t>MC)</a:t>
            </a:r>
            <a:endParaRPr lang="fr-FR" sz="1200" dirty="0"/>
          </a:p>
          <a:p>
            <a:pPr marL="82296" lvl="0" indent="0">
              <a:lnSpc>
                <a:spcPct val="90000"/>
              </a:lnSpc>
              <a:spcAft>
                <a:spcPts val="336"/>
              </a:spcAft>
              <a:buNone/>
            </a:pPr>
            <a:r>
              <a:rPr lang="fr-FR" sz="1200" dirty="0"/>
              <a:t>+ </a:t>
            </a:r>
            <a:r>
              <a:rPr lang="fr-FR" sz="1200" dirty="0" err="1"/>
              <a:t>Allel</a:t>
            </a:r>
            <a:r>
              <a:rPr lang="fr-FR" sz="1200" dirty="0"/>
              <a:t> </a:t>
            </a:r>
            <a:r>
              <a:rPr lang="fr-FR" sz="1200" dirty="0" err="1"/>
              <a:t>Hadjali</a:t>
            </a:r>
            <a:r>
              <a:rPr lang="fr-FR" sz="1200" dirty="0"/>
              <a:t> (</a:t>
            </a:r>
            <a:r>
              <a:rPr lang="fr-FR" sz="1200" dirty="0" smtClean="0"/>
              <a:t>PR) </a:t>
            </a:r>
            <a:endParaRPr lang="fr-FR" sz="1200" dirty="0"/>
          </a:p>
          <a:p>
            <a:pPr marL="82296" lvl="0" indent="0">
              <a:lnSpc>
                <a:spcPct val="90000"/>
              </a:lnSpc>
              <a:spcAft>
                <a:spcPts val="336"/>
              </a:spcAft>
              <a:buNone/>
            </a:pPr>
            <a:r>
              <a:rPr lang="fr-FR" sz="1200" dirty="0"/>
              <a:t>+ Stéphane Jean, (</a:t>
            </a:r>
            <a:r>
              <a:rPr lang="fr-FR" sz="1200" dirty="0" smtClean="0"/>
              <a:t>MC)</a:t>
            </a:r>
            <a:endParaRPr lang="fr-FR" sz="1200" dirty="0" smtClean="0"/>
          </a:p>
          <a:p>
            <a:pPr marL="82296" lvl="0" indent="0">
              <a:lnSpc>
                <a:spcPct val="90000"/>
              </a:lnSpc>
              <a:spcBef>
                <a:spcPts val="1200"/>
              </a:spcBef>
              <a:spcAft>
                <a:spcPts val="336"/>
              </a:spcAft>
              <a:buNone/>
            </a:pPr>
            <a:r>
              <a:rPr lang="fr-FR" sz="1500" b="1" u="sng" dirty="0" smtClean="0"/>
              <a:t>Extraction des connaissances                </a:t>
            </a:r>
            <a:r>
              <a:rPr lang="fr-FR" sz="1400" dirty="0" smtClean="0"/>
              <a:t>(fouilles de </a:t>
            </a:r>
            <a:r>
              <a:rPr lang="fr-FR" sz="1400" dirty="0" smtClean="0"/>
              <a:t>données statistiques et textuelles)</a:t>
            </a:r>
            <a:endParaRPr lang="fr-FR" sz="1400" dirty="0" smtClean="0"/>
          </a:p>
          <a:p>
            <a:pPr marL="82296" lvl="0" indent="0">
              <a:buNone/>
            </a:pPr>
            <a:r>
              <a:rPr lang="fr-FR" sz="1300" b="1" dirty="0"/>
              <a:t>Laboratoires et équipes CNRS </a:t>
            </a:r>
            <a:r>
              <a:rPr lang="fr-FR" sz="1300" b="1" dirty="0" smtClean="0"/>
              <a:t>associées</a:t>
            </a:r>
            <a:endParaRPr lang="fr-FR" sz="1300" b="1" dirty="0"/>
          </a:p>
          <a:p>
            <a:pPr marL="82296" lvl="0" indent="0">
              <a:buNone/>
            </a:pPr>
            <a:r>
              <a:rPr lang="fr-FR" sz="1300" dirty="0"/>
              <a:t>+ CRIL : Lakhdar </a:t>
            </a:r>
            <a:r>
              <a:rPr lang="fr-FR" sz="1300" dirty="0" smtClean="0"/>
              <a:t>Saïs </a:t>
            </a:r>
            <a:r>
              <a:rPr lang="fr-FR" sz="1300" dirty="0"/>
              <a:t>(</a:t>
            </a:r>
            <a:r>
              <a:rPr lang="fr-FR" sz="1300" dirty="0" smtClean="0"/>
              <a:t>PR),  Karim </a:t>
            </a:r>
            <a:r>
              <a:rPr lang="fr-FR" sz="1300" dirty="0" err="1" smtClean="0"/>
              <a:t>Tabia</a:t>
            </a:r>
            <a:r>
              <a:rPr lang="fr-FR" sz="1300" dirty="0" smtClean="0"/>
              <a:t> (MC), </a:t>
            </a:r>
            <a:r>
              <a:rPr lang="fr-FR" sz="1300" dirty="0" err="1" smtClean="0"/>
              <a:t>Said</a:t>
            </a:r>
            <a:r>
              <a:rPr lang="fr-FR" sz="1300" dirty="0" smtClean="0"/>
              <a:t> Jabbour (MC), Université d’Artois</a:t>
            </a:r>
            <a:endParaRPr lang="fr-FR" sz="1300" dirty="0"/>
          </a:p>
          <a:p>
            <a:pPr marL="82296" lvl="0" indent="0">
              <a:buNone/>
            </a:pPr>
            <a:r>
              <a:rPr lang="fr-FR" sz="1300" dirty="0"/>
              <a:t>+ LIMADE : </a:t>
            </a:r>
            <a:r>
              <a:rPr lang="fr-FR" sz="1300" dirty="0" err="1"/>
              <a:t>Salima</a:t>
            </a:r>
            <a:r>
              <a:rPr lang="fr-FR" sz="1300" dirty="0"/>
              <a:t> </a:t>
            </a:r>
            <a:r>
              <a:rPr lang="fr-FR" sz="1300" dirty="0" err="1"/>
              <a:t>Benbernou</a:t>
            </a:r>
            <a:r>
              <a:rPr lang="fr-FR" sz="1300" dirty="0"/>
              <a:t>, (</a:t>
            </a:r>
            <a:r>
              <a:rPr lang="fr-FR" sz="1300" dirty="0" smtClean="0"/>
              <a:t>PR), Mourad </a:t>
            </a:r>
            <a:r>
              <a:rPr lang="fr-FR" sz="1300" dirty="0" err="1" smtClean="0"/>
              <a:t>Ouzini</a:t>
            </a:r>
            <a:r>
              <a:rPr lang="fr-FR" sz="1300" dirty="0" smtClean="0"/>
              <a:t> (MC), </a:t>
            </a:r>
            <a:r>
              <a:rPr lang="fr-FR" sz="1300" dirty="0" err="1" smtClean="0"/>
              <a:t>Iona</a:t>
            </a:r>
            <a:r>
              <a:rPr lang="fr-FR" sz="1300" dirty="0" smtClean="0"/>
              <a:t> </a:t>
            </a:r>
            <a:r>
              <a:rPr lang="fr-FR" sz="1300" dirty="0" err="1" smtClean="0"/>
              <a:t>Illeana</a:t>
            </a:r>
            <a:r>
              <a:rPr lang="fr-FR" sz="1300" dirty="0" smtClean="0"/>
              <a:t> (MC), Université </a:t>
            </a:r>
            <a:r>
              <a:rPr lang="fr-FR" sz="1300" dirty="0"/>
              <a:t>Paris </a:t>
            </a:r>
            <a:r>
              <a:rPr lang="fr-FR" sz="1300" dirty="0" smtClean="0"/>
              <a:t>Descartes</a:t>
            </a:r>
            <a:endParaRPr lang="fr-FR" sz="1300" dirty="0"/>
          </a:p>
          <a:p>
            <a:pPr marL="82296" lvl="0" indent="0">
              <a:buNone/>
            </a:pPr>
            <a:r>
              <a:rPr lang="fr-FR" sz="1300" dirty="0"/>
              <a:t>+ LIRMM : Mathieu Roche (</a:t>
            </a:r>
            <a:r>
              <a:rPr lang="fr-FR" sz="1300" dirty="0" smtClean="0"/>
              <a:t>DR),Maguelonne Teisseire (PR),  </a:t>
            </a:r>
            <a:r>
              <a:rPr lang="fr-FR" sz="1300" dirty="0" err="1"/>
              <a:t>Cirad</a:t>
            </a:r>
            <a:r>
              <a:rPr lang="fr-FR" sz="1300" dirty="0"/>
              <a:t>, </a:t>
            </a:r>
            <a:r>
              <a:rPr lang="fr-FR" sz="1300" dirty="0" smtClean="0"/>
              <a:t>Montpellie</a:t>
            </a:r>
            <a:r>
              <a:rPr lang="fr-FR" sz="1400" dirty="0"/>
              <a:t>r</a:t>
            </a:r>
            <a:endParaRPr lang="fr-FR" sz="1400" dirty="0"/>
          </a:p>
          <a:p>
            <a:pPr marL="82296" lvl="0" indent="0">
              <a:lnSpc>
                <a:spcPct val="90000"/>
              </a:lnSpc>
              <a:spcAft>
                <a:spcPts val="336"/>
              </a:spcAft>
              <a:buNone/>
            </a:pPr>
            <a:endParaRPr lang="fr-FR" sz="1400" dirty="0" smtClean="0"/>
          </a:p>
          <a:p>
            <a:pPr marL="82296" lvl="0" indent="0">
              <a:lnSpc>
                <a:spcPct val="90000"/>
              </a:lnSpc>
              <a:spcAft>
                <a:spcPts val="336"/>
              </a:spcAft>
              <a:buNone/>
            </a:pPr>
            <a:endParaRPr lang="fr-FR" sz="1400" dirty="0"/>
          </a:p>
          <a:p>
            <a:pPr marL="82296" indent="0">
              <a:buNone/>
            </a:pPr>
            <a:r>
              <a:rPr lang="fr-FR" sz="1400" b="1" dirty="0" smtClean="0"/>
              <a:t> </a:t>
            </a:r>
            <a:endParaRPr lang="fr-FR" sz="1400" b="1" dirty="0"/>
          </a:p>
          <a:p>
            <a:pPr marL="82296" indent="0">
              <a:buNone/>
            </a:pPr>
            <a:endParaRPr lang="fr-FR" sz="1400" b="1" dirty="0" smtClean="0"/>
          </a:p>
          <a:p>
            <a:pPr marL="82296" indent="0">
              <a:buNone/>
            </a:pPr>
            <a:endParaRPr lang="fr-FR" sz="1400" b="1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87745" y="5096933"/>
            <a:ext cx="6810925" cy="1608667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lnSpc>
                <a:spcPct val="90000"/>
              </a:lnSpc>
              <a:spcAft>
                <a:spcPts val="336"/>
              </a:spcAft>
              <a:buFont typeface="Wingdings 2"/>
              <a:buNone/>
            </a:pPr>
            <a:r>
              <a:rPr lang="fr-FR" sz="1500" b="1" u="sng" dirty="0" smtClean="0"/>
              <a:t>Analyse et Exploitation des résultats</a:t>
            </a:r>
          </a:p>
          <a:p>
            <a:pPr marL="82296" indent="0" algn="ctr">
              <a:buNone/>
            </a:pPr>
            <a:r>
              <a:rPr lang="fr-FR" sz="1300" b="1" dirty="0" smtClean="0"/>
              <a:t>Laboratoires informatiques / MIGRINTER-CEPED</a:t>
            </a:r>
          </a:p>
          <a:p>
            <a:pPr algn="ctr">
              <a:buFont typeface="Wingdings" charset="2"/>
              <a:buChar char="Ø"/>
            </a:pPr>
            <a:r>
              <a:rPr lang="fr-FR" sz="1300" dirty="0" smtClean="0"/>
              <a:t>Reconstruire/Modéliser/Cartographier </a:t>
            </a:r>
            <a:r>
              <a:rPr lang="fr-FR" sz="1300" dirty="0"/>
              <a:t>l</a:t>
            </a:r>
            <a:r>
              <a:rPr lang="fr-FR" sz="1300" dirty="0" smtClean="0"/>
              <a:t>es parcours migratoires</a:t>
            </a:r>
          </a:p>
          <a:p>
            <a:pPr algn="ctr">
              <a:buFont typeface="Wingdings" charset="2"/>
              <a:buChar char="Ø"/>
            </a:pPr>
            <a:r>
              <a:rPr lang="fr-FR" sz="1300" dirty="0"/>
              <a:t>Rendre les données coopératives</a:t>
            </a:r>
          </a:p>
          <a:p>
            <a:pPr algn="ctr">
              <a:buFont typeface="Wingdings" charset="2"/>
              <a:buChar char="Ø"/>
            </a:pPr>
            <a:endParaRPr lang="fr-FR" sz="1200" b="1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764C-F898-F44A-8DD2-130D0D7ED71E}" type="datetime1">
              <a:rPr lang="fr-FR" smtClean="0"/>
              <a:t>16/06/16</a:t>
            </a:fld>
            <a:endParaRPr lang="en-US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02958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charset="2"/>
              <a:buChar char="u"/>
            </a:pPr>
            <a:r>
              <a:rPr lang="fr-FR" sz="2400" dirty="0"/>
              <a:t>Q</a:t>
            </a:r>
            <a:r>
              <a:rPr lang="fr-FR" sz="2400" dirty="0" smtClean="0"/>
              <a:t>uestionner la </a:t>
            </a:r>
            <a:r>
              <a:rPr lang="fr-FR" sz="2400" b="1" i="1" dirty="0" smtClean="0"/>
              <a:t>qualité des données </a:t>
            </a:r>
            <a:r>
              <a:rPr lang="fr-FR" sz="2400" dirty="0" smtClean="0"/>
              <a:t>dont les </a:t>
            </a:r>
            <a:r>
              <a:rPr lang="fr-FR" sz="2400" b="1" i="1" dirty="0" smtClean="0"/>
              <a:t>modes d’acquisition</a:t>
            </a:r>
            <a:r>
              <a:rPr lang="fr-FR" sz="2400" dirty="0" smtClean="0"/>
              <a:t> sont </a:t>
            </a:r>
            <a:r>
              <a:rPr lang="fr-FR" sz="2400" b="1" i="1" dirty="0" smtClean="0"/>
              <a:t>variés</a:t>
            </a:r>
            <a:r>
              <a:rPr lang="fr-FR" sz="2400" dirty="0" smtClean="0"/>
              <a:t> et présentent </a:t>
            </a:r>
            <a:r>
              <a:rPr lang="fr-FR" sz="2400" b="1" i="1" dirty="0" smtClean="0"/>
              <a:t>différentes </a:t>
            </a:r>
            <a:r>
              <a:rPr lang="fr-FR" sz="2400" b="1" i="1" dirty="0" smtClean="0"/>
              <a:t>imperfections</a:t>
            </a:r>
          </a:p>
          <a:p>
            <a:pPr marL="82296" indent="0" algn="just">
              <a:buNone/>
            </a:pPr>
            <a:endParaRPr lang="fr-FR" sz="2400" b="1" i="1" dirty="0" smtClean="0"/>
          </a:p>
          <a:p>
            <a:pPr algn="just">
              <a:buFont typeface="Wingdings" charset="2"/>
              <a:buChar char="u"/>
            </a:pPr>
            <a:r>
              <a:rPr lang="fr-FR" sz="2400" b="1" dirty="0" smtClean="0"/>
              <a:t>Mise en synergie </a:t>
            </a:r>
            <a:r>
              <a:rPr lang="fr-FR" sz="2400" i="1" dirty="0" smtClean="0"/>
              <a:t>de bases de </a:t>
            </a:r>
            <a:r>
              <a:rPr lang="fr-FR" sz="2400" b="1" dirty="0" smtClean="0"/>
              <a:t>données statistiques </a:t>
            </a:r>
            <a:r>
              <a:rPr lang="fr-FR" sz="2400" i="1" dirty="0" smtClean="0"/>
              <a:t>avec d’</a:t>
            </a:r>
            <a:r>
              <a:rPr lang="fr-FR" sz="2400" b="1" i="1" dirty="0" smtClean="0"/>
              <a:t>autres types de données </a:t>
            </a:r>
            <a:r>
              <a:rPr lang="fr-FR" sz="2400" i="1" dirty="0" smtClean="0"/>
              <a:t>(entretiens, législations, images, …</a:t>
            </a:r>
            <a:r>
              <a:rPr lang="fr-FR" sz="2400" i="1" dirty="0" smtClean="0"/>
              <a:t>)</a:t>
            </a:r>
          </a:p>
          <a:p>
            <a:pPr algn="just">
              <a:buFont typeface="Wingdings" charset="2"/>
              <a:buChar char="u"/>
            </a:pPr>
            <a:endParaRPr lang="fr-FR" dirty="0"/>
          </a:p>
          <a:p>
            <a:pPr lvl="1">
              <a:buFont typeface="Lucida Grande"/>
              <a:buChar char="➔"/>
            </a:pPr>
            <a:r>
              <a:rPr lang="fr-FR" sz="2000" dirty="0"/>
              <a:t>D</a:t>
            </a:r>
            <a:r>
              <a:rPr lang="fr-FR" sz="2000" dirty="0" smtClean="0"/>
              <a:t>évelopper </a:t>
            </a:r>
            <a:r>
              <a:rPr lang="fr-FR" sz="2000" dirty="0"/>
              <a:t>des </a:t>
            </a:r>
            <a:r>
              <a:rPr lang="fr-FR" sz="2000" b="1" dirty="0"/>
              <a:t>prétraitements</a:t>
            </a:r>
            <a:r>
              <a:rPr lang="fr-FR" sz="2000" dirty="0"/>
              <a:t>, des </a:t>
            </a:r>
            <a:r>
              <a:rPr lang="fr-FR" sz="2000" b="1" dirty="0"/>
              <a:t>réparations</a:t>
            </a:r>
            <a:r>
              <a:rPr lang="fr-FR" sz="2000" dirty="0"/>
              <a:t> et des </a:t>
            </a:r>
            <a:r>
              <a:rPr lang="fr-FR" sz="2000" b="1" dirty="0"/>
              <a:t>extractions de connaissances </a:t>
            </a:r>
            <a:r>
              <a:rPr lang="fr-FR" sz="2000" b="1" dirty="0" smtClean="0"/>
              <a:t>avancées </a:t>
            </a:r>
            <a:r>
              <a:rPr lang="fr-FR" sz="2000" dirty="0" smtClean="0"/>
              <a:t>afin </a:t>
            </a:r>
            <a:r>
              <a:rPr lang="fr-FR" sz="2000" dirty="0"/>
              <a:t>de mieux </a:t>
            </a:r>
            <a:r>
              <a:rPr lang="fr-FR" sz="2000" dirty="0" smtClean="0"/>
              <a:t>analyser les données</a:t>
            </a:r>
            <a:endParaRPr lang="fr-FR" sz="2000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1F01-1F1A-4F4A-B980-E74FF660F452}" type="datetime1">
              <a:rPr lang="fr-FR" smtClean="0"/>
              <a:t>16/06/16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26872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134533" y="694267"/>
            <a:ext cx="7817020" cy="5970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 objet </a:t>
            </a:r>
            <a:r>
              <a:rPr lang="fr-FR" dirty="0"/>
              <a:t>commun, le </a:t>
            </a:r>
            <a:r>
              <a:rPr lang="fr-FR" b="1" i="1" dirty="0"/>
              <a:t>parcours </a:t>
            </a:r>
            <a:r>
              <a:rPr lang="fr-FR" b="1" i="1" dirty="0" smtClean="0"/>
              <a:t>migratoire du point de vue des acteurs</a:t>
            </a:r>
            <a:r>
              <a:rPr lang="fr-FR" dirty="0" smtClean="0"/>
              <a:t>, </a:t>
            </a:r>
          </a:p>
          <a:p>
            <a:r>
              <a:rPr lang="fr-FR" dirty="0" smtClean="0"/>
              <a:t>sur </a:t>
            </a:r>
            <a:r>
              <a:rPr lang="fr-FR" dirty="0"/>
              <a:t>des </a:t>
            </a:r>
            <a:r>
              <a:rPr lang="fr-FR" b="1" i="1" dirty="0"/>
              <a:t>terrains différents</a:t>
            </a:r>
            <a:r>
              <a:rPr lang="fr-FR" b="1" i="1" dirty="0" smtClean="0"/>
              <a:t>,</a:t>
            </a:r>
            <a:r>
              <a:rPr lang="fr-FR" dirty="0"/>
              <a:t> </a:t>
            </a:r>
            <a:r>
              <a:rPr lang="fr-FR" dirty="0" smtClean="0"/>
              <a:t>inscrits </a:t>
            </a:r>
            <a:r>
              <a:rPr lang="fr-FR" dirty="0"/>
              <a:t>dans des </a:t>
            </a:r>
            <a:r>
              <a:rPr lang="fr-FR" b="1" i="1" dirty="0"/>
              <a:t>temporalités </a:t>
            </a:r>
            <a:r>
              <a:rPr lang="fr-FR" b="1" i="1" dirty="0" smtClean="0"/>
              <a:t>variables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Sur cette base, chacun s’est positionné sur </a:t>
            </a:r>
          </a:p>
          <a:p>
            <a:endParaRPr lang="fr-FR" dirty="0"/>
          </a:p>
          <a:p>
            <a:pPr marL="285750" indent="-285750">
              <a:buFont typeface="Arial"/>
              <a:buChar char="•"/>
            </a:pPr>
            <a:r>
              <a:rPr lang="fr-FR" dirty="0"/>
              <a:t>les différentes </a:t>
            </a:r>
            <a:r>
              <a:rPr lang="fr-FR" b="1" dirty="0"/>
              <a:t>sources</a:t>
            </a:r>
            <a:r>
              <a:rPr lang="fr-FR" dirty="0"/>
              <a:t> qu’il envisage de mobiliser </a:t>
            </a:r>
          </a:p>
          <a:p>
            <a:endParaRPr lang="fr-FR" dirty="0"/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son </a:t>
            </a:r>
            <a:r>
              <a:rPr lang="fr-FR" b="1" dirty="0"/>
              <a:t>positionnement</a:t>
            </a:r>
            <a:r>
              <a:rPr lang="fr-FR" dirty="0"/>
              <a:t> par rapport aux </a:t>
            </a:r>
            <a:r>
              <a:rPr lang="fr-FR" b="1" dirty="0"/>
              <a:t>3 axes de recherche </a:t>
            </a:r>
            <a:r>
              <a:rPr lang="fr-FR" dirty="0"/>
              <a:t>initiaux</a:t>
            </a:r>
            <a:r>
              <a:rPr lang="fr-FR" dirty="0" smtClean="0"/>
              <a:t>,</a:t>
            </a:r>
          </a:p>
          <a:p>
            <a:r>
              <a:rPr lang="fr-FR" dirty="0"/>
              <a:t> </a:t>
            </a:r>
            <a:r>
              <a:rPr lang="fr-FR" dirty="0" smtClean="0"/>
              <a:t>   à </a:t>
            </a:r>
            <a:r>
              <a:rPr lang="fr-FR" dirty="0"/>
              <a:t>reformuler ou élargir éventuellement </a:t>
            </a:r>
            <a:r>
              <a:rPr lang="fr-FR" dirty="0" smtClean="0"/>
              <a:t>:</a:t>
            </a:r>
          </a:p>
          <a:p>
            <a:pPr marL="742950" lvl="1" indent="-285750">
              <a:spcBef>
                <a:spcPts val="600"/>
              </a:spcBef>
              <a:buFont typeface="Arial"/>
              <a:buChar char="•"/>
            </a:pPr>
            <a:r>
              <a:rPr lang="fr-FR" sz="1400" dirty="0" smtClean="0"/>
              <a:t>Les </a:t>
            </a:r>
            <a:r>
              <a:rPr lang="fr-FR" sz="1400" dirty="0"/>
              <a:t>relations entre le droit des migrants et les politiques migratoires dans les pays de transit ou/et d’accueil,</a:t>
            </a:r>
          </a:p>
          <a:p>
            <a:pPr marL="742950" lvl="1" indent="-285750">
              <a:spcBef>
                <a:spcPts val="600"/>
              </a:spcBef>
              <a:buFont typeface="Arial"/>
              <a:buChar char="•"/>
            </a:pPr>
            <a:r>
              <a:rPr lang="fr-FR" sz="1400" dirty="0" smtClean="0"/>
              <a:t>L’implication </a:t>
            </a:r>
            <a:r>
              <a:rPr lang="fr-FR" sz="1400" dirty="0"/>
              <a:t>des réseaux de traite des êtres humains dans la structuration de certains parcours migratoires,</a:t>
            </a:r>
          </a:p>
          <a:p>
            <a:pPr marL="742950" lvl="1" indent="-285750">
              <a:buFont typeface="Arial"/>
              <a:buChar char="•"/>
            </a:pPr>
            <a:r>
              <a:rPr lang="fr-FR" sz="1400" dirty="0" smtClean="0"/>
              <a:t>Les </a:t>
            </a:r>
            <a:r>
              <a:rPr lang="fr-FR" sz="1400" dirty="0"/>
              <a:t>enjeux sociaux et politiques de la mobilité des mineur(e)s dits </a:t>
            </a:r>
            <a:r>
              <a:rPr lang="fr-FR" sz="1400" dirty="0" smtClean="0"/>
              <a:t>non accompagnés</a:t>
            </a:r>
          </a:p>
          <a:p>
            <a:pPr marL="742950" lvl="1" indent="-285750">
              <a:buFont typeface="Arial"/>
              <a:buChar char="•"/>
            </a:pPr>
            <a:r>
              <a:rPr lang="fr-FR" sz="1400" dirty="0" smtClean="0"/>
              <a:t>La migration des élites</a:t>
            </a:r>
            <a:endParaRPr lang="fr-FR" sz="1400" dirty="0"/>
          </a:p>
          <a:p>
            <a:endParaRPr lang="fr-FR" dirty="0"/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les </a:t>
            </a:r>
            <a:r>
              <a:rPr lang="fr-FR" b="1" dirty="0"/>
              <a:t>résultats attendus </a:t>
            </a:r>
            <a:r>
              <a:rPr lang="fr-FR" dirty="0"/>
              <a:t>tant d’un point vue </a:t>
            </a:r>
            <a:r>
              <a:rPr lang="fr-FR" b="1" dirty="0" smtClean="0"/>
              <a:t>méthodologique</a:t>
            </a:r>
          </a:p>
          <a:p>
            <a:r>
              <a:rPr lang="fr-FR" dirty="0" smtClean="0"/>
              <a:t>    que </a:t>
            </a:r>
            <a:r>
              <a:rPr lang="fr-FR" dirty="0"/>
              <a:t>d’un point de vue de la production de </a:t>
            </a:r>
            <a:r>
              <a:rPr lang="fr-FR" b="1" dirty="0"/>
              <a:t>connaissances </a:t>
            </a:r>
            <a:r>
              <a:rPr lang="fr-FR" b="1" dirty="0" smtClean="0"/>
              <a:t>nouvelles</a:t>
            </a:r>
            <a:endParaRPr lang="fr-FR" dirty="0" smtClean="0"/>
          </a:p>
          <a:p>
            <a:endParaRPr lang="fr-FR" dirty="0"/>
          </a:p>
          <a:p>
            <a:pPr marL="285750" indent="-285750">
              <a:buFont typeface="Arial"/>
              <a:buChar char="•"/>
            </a:pPr>
            <a:r>
              <a:rPr lang="fr-FR" dirty="0"/>
              <a:t> la manière de penser </a:t>
            </a:r>
            <a:r>
              <a:rPr lang="fr-FR" b="1" dirty="0"/>
              <a:t>la/les relation(s) </a:t>
            </a:r>
            <a:r>
              <a:rPr lang="fr-FR" b="1" dirty="0" smtClean="0"/>
              <a:t>entre le qualitatif et le quantitatif</a:t>
            </a:r>
            <a:r>
              <a:rPr lang="fr-FR" b="1" dirty="0"/>
              <a:t> </a:t>
            </a:r>
            <a:r>
              <a:rPr lang="fr-FR" dirty="0" smtClean="0"/>
              <a:t>à </a:t>
            </a:r>
            <a:r>
              <a:rPr lang="fr-FR" dirty="0"/>
              <a:t>partir de sources hétérogènes (production/acquisition, qualité</a:t>
            </a:r>
            <a:r>
              <a:rPr lang="fr-FR" dirty="0" smtClean="0"/>
              <a:t>/représentativité</a:t>
            </a:r>
            <a:r>
              <a:rPr lang="fr-FR" dirty="0"/>
              <a:t>, </a:t>
            </a:r>
            <a:r>
              <a:rPr lang="fr-FR" dirty="0" smtClean="0"/>
              <a:t>terrains</a:t>
            </a:r>
            <a:r>
              <a:rPr lang="fr-FR" dirty="0"/>
              <a:t>/</a:t>
            </a:r>
            <a:r>
              <a:rPr lang="fr-FR" dirty="0" smtClean="0"/>
              <a:t>questionnements) 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4B241-CF4C-F048-B7CD-E34F9D5F244A}" type="datetime1">
              <a:rPr lang="fr-FR" smtClean="0"/>
              <a:t>16/06/16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7</a:t>
            </a:fld>
            <a:endParaRPr kumimoji="0" lang="en-US"/>
          </a:p>
        </p:txBody>
      </p:sp>
      <p:sp>
        <p:nvSpPr>
          <p:cNvPr id="6" name="ZoneTexte 5"/>
          <p:cNvSpPr txBox="1"/>
          <p:nvPr/>
        </p:nvSpPr>
        <p:spPr>
          <a:xfrm>
            <a:off x="1187154" y="111148"/>
            <a:ext cx="38837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Démarche</a:t>
            </a:r>
            <a:r>
              <a:rPr lang="fr-FR" sz="3200" dirty="0" smtClean="0">
                <a:solidFill>
                  <a:srgbClr val="964305"/>
                </a:solidFill>
              </a:rPr>
              <a:t> </a:t>
            </a:r>
            <a: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scientifique</a:t>
            </a:r>
            <a:endParaRPr lang="fr-FR" sz="32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36755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7" y="121920"/>
            <a:ext cx="7498080" cy="58928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Sources hétérogènes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7" y="711201"/>
            <a:ext cx="7217326" cy="435186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fr-FR" sz="1700" b="1" dirty="0" smtClean="0"/>
              <a:t>Statistiques</a:t>
            </a:r>
            <a:endParaRPr lang="fr-FR" sz="1700" b="1" dirty="0"/>
          </a:p>
          <a:p>
            <a:pPr marL="82296" indent="0">
              <a:spcAft>
                <a:spcPts val="200"/>
              </a:spcAft>
              <a:buNone/>
            </a:pPr>
            <a:r>
              <a:rPr lang="fr-FR" sz="1500" dirty="0" smtClean="0"/>
              <a:t>+ Instituts statistiques :  </a:t>
            </a:r>
            <a:r>
              <a:rPr lang="fr-FR" sz="1500" dirty="0"/>
              <a:t>Eurostat sur Directive de Dublin (2002-2015</a:t>
            </a:r>
            <a:r>
              <a:rPr lang="fr-FR" sz="1500" dirty="0" smtClean="0"/>
              <a:t>)</a:t>
            </a:r>
            <a:endParaRPr lang="fr-FR" sz="1500" dirty="0"/>
          </a:p>
          <a:p>
            <a:pPr marL="82296" lvl="0" indent="0">
              <a:spcAft>
                <a:spcPts val="200"/>
              </a:spcAft>
              <a:buNone/>
            </a:pPr>
            <a:r>
              <a:rPr lang="fr-FR" sz="1500" dirty="0" smtClean="0"/>
              <a:t>+ </a:t>
            </a:r>
            <a:r>
              <a:rPr lang="fr-FR" sz="1500" dirty="0" smtClean="0"/>
              <a:t>Répertoires administratifs :  Affaires </a:t>
            </a:r>
            <a:r>
              <a:rPr lang="fr-FR" sz="1500" dirty="0"/>
              <a:t>judiciaires 2006-2015 (Sénégal</a:t>
            </a:r>
            <a:r>
              <a:rPr lang="fr-FR" sz="1500" dirty="0" smtClean="0"/>
              <a:t>)</a:t>
            </a:r>
          </a:p>
          <a:p>
            <a:pPr marL="82296" indent="0">
              <a:spcAft>
                <a:spcPts val="200"/>
              </a:spcAft>
              <a:buNone/>
            </a:pPr>
            <a:r>
              <a:rPr lang="fr-FR" sz="1500" dirty="0"/>
              <a:t>+ </a:t>
            </a:r>
            <a:r>
              <a:rPr lang="fr-FR" sz="1500" dirty="0" smtClean="0"/>
              <a:t>Recensements scientifiques : Personnes </a:t>
            </a:r>
            <a:r>
              <a:rPr lang="fr-FR" sz="1500" dirty="0"/>
              <a:t>déplacées en </a:t>
            </a:r>
            <a:r>
              <a:rPr lang="fr-FR" sz="1500" dirty="0" smtClean="0"/>
              <a:t>Syrie et réfugies dans le Kurdistan irakien</a:t>
            </a:r>
          </a:p>
          <a:p>
            <a:pPr marL="82296" lvl="0" indent="0">
              <a:spcAft>
                <a:spcPts val="200"/>
              </a:spcAft>
              <a:buNone/>
            </a:pPr>
            <a:r>
              <a:rPr lang="fr-FR" sz="1500" dirty="0"/>
              <a:t>+ </a:t>
            </a:r>
            <a:r>
              <a:rPr lang="fr-FR" sz="1500" dirty="0" smtClean="0"/>
              <a:t>Grandes enquêtes</a:t>
            </a:r>
          </a:p>
          <a:p>
            <a:pPr marL="356616" lvl="1" indent="0">
              <a:spcAft>
                <a:spcPts val="200"/>
              </a:spcAft>
              <a:buNone/>
            </a:pPr>
            <a:r>
              <a:rPr lang="fr-FR" sz="1500" dirty="0" smtClean="0"/>
              <a:t>  </a:t>
            </a:r>
            <a:r>
              <a:rPr lang="fr-FR" sz="1500" dirty="0"/>
              <a:t>Migration, famille et vieillissement », RUP de </a:t>
            </a:r>
            <a:r>
              <a:rPr lang="fr-FR" sz="1500" dirty="0" smtClean="0"/>
              <a:t>l’Europe /  </a:t>
            </a:r>
            <a:r>
              <a:rPr lang="fr-FR" sz="1500" dirty="0"/>
              <a:t>Mobilités des communautés scientifiques </a:t>
            </a:r>
            <a:r>
              <a:rPr lang="fr-FR" sz="1500" dirty="0" smtClean="0"/>
              <a:t>mexicaine</a:t>
            </a:r>
            <a:endParaRPr lang="fr-FR" sz="1500" dirty="0" smtClean="0"/>
          </a:p>
          <a:p>
            <a:pPr marL="82296" lvl="0" indent="0">
              <a:spcAft>
                <a:spcPts val="200"/>
              </a:spcAft>
              <a:buNone/>
            </a:pPr>
            <a:r>
              <a:rPr lang="fr-FR" sz="1500" dirty="0" smtClean="0"/>
              <a:t>+ Biographies migratoires</a:t>
            </a:r>
            <a:r>
              <a:rPr lang="fr-FR" sz="1500" dirty="0" smtClean="0"/>
              <a:t>,</a:t>
            </a:r>
          </a:p>
          <a:p>
            <a:pPr marL="356616" lvl="1" indent="0">
              <a:spcAft>
                <a:spcPts val="200"/>
              </a:spcAft>
              <a:buNone/>
            </a:pPr>
            <a:r>
              <a:rPr lang="fr-FR" sz="1500" dirty="0" smtClean="0"/>
              <a:t>Mineurs </a:t>
            </a:r>
            <a:r>
              <a:rPr lang="fr-FR" sz="1500" dirty="0" smtClean="0"/>
              <a:t>sur les routes transsahariennes et </a:t>
            </a:r>
            <a:r>
              <a:rPr lang="fr-FR" sz="1500" dirty="0" smtClean="0"/>
              <a:t>atlantiques / Migrants </a:t>
            </a:r>
            <a:r>
              <a:rPr lang="fr-FR" sz="1500" dirty="0" smtClean="0"/>
              <a:t>sur le Corridor des Balkans</a:t>
            </a:r>
          </a:p>
          <a:p>
            <a:pPr lvl="0">
              <a:spcBef>
                <a:spcPts val="1200"/>
              </a:spcBef>
              <a:buFont typeface="Wingdings" charset="2"/>
              <a:buChar char="§"/>
            </a:pPr>
            <a:r>
              <a:rPr lang="fr-FR" sz="1700" b="1" dirty="0" smtClean="0"/>
              <a:t>Récits </a:t>
            </a:r>
            <a:r>
              <a:rPr lang="fr-FR" sz="1700" b="1" dirty="0" smtClean="0"/>
              <a:t>/ Entretiens</a:t>
            </a:r>
            <a:endParaRPr lang="fr-FR" sz="1700" dirty="0"/>
          </a:p>
          <a:p>
            <a:pPr marL="82296" lvl="0" indent="0">
              <a:spcAft>
                <a:spcPts val="200"/>
              </a:spcAft>
              <a:buNone/>
            </a:pPr>
            <a:r>
              <a:rPr lang="fr-FR" sz="1700" dirty="0"/>
              <a:t>+ M</a:t>
            </a:r>
            <a:r>
              <a:rPr lang="fr-FR" sz="1700" dirty="0" smtClean="0"/>
              <a:t>igrants </a:t>
            </a:r>
            <a:r>
              <a:rPr lang="fr-FR" sz="1700" dirty="0"/>
              <a:t>de </a:t>
            </a:r>
            <a:r>
              <a:rPr lang="fr-FR" sz="1700" dirty="0" smtClean="0"/>
              <a:t>Sangatte</a:t>
            </a:r>
          </a:p>
          <a:p>
            <a:pPr marL="82296" lvl="0" indent="0">
              <a:spcAft>
                <a:spcPts val="200"/>
              </a:spcAft>
              <a:buNone/>
            </a:pPr>
            <a:r>
              <a:rPr lang="fr-FR" sz="1700" dirty="0" smtClean="0"/>
              <a:t>+  Mineurs </a:t>
            </a:r>
            <a:r>
              <a:rPr lang="fr-FR" sz="1700" dirty="0"/>
              <a:t>du Sahel aux rives sud de la </a:t>
            </a:r>
            <a:r>
              <a:rPr lang="fr-FR" sz="1700" dirty="0" smtClean="0"/>
              <a:t>Méditerranée</a:t>
            </a:r>
          </a:p>
          <a:p>
            <a:pPr marL="82296" lvl="0" indent="0">
              <a:spcAft>
                <a:spcPts val="200"/>
              </a:spcAft>
              <a:buNone/>
            </a:pPr>
            <a:r>
              <a:rPr lang="fr-FR" sz="1700" dirty="0" smtClean="0"/>
              <a:t>+ </a:t>
            </a:r>
            <a:r>
              <a:rPr lang="fr-FR" sz="1700" dirty="0" smtClean="0"/>
              <a:t> Mineurs </a:t>
            </a:r>
            <a:r>
              <a:rPr lang="fr-FR" sz="1700" dirty="0" smtClean="0"/>
              <a:t>isolés en France ( cf. Hors la rue)</a:t>
            </a:r>
          </a:p>
          <a:p>
            <a:pPr marL="82296" lvl="0" indent="0">
              <a:spcAft>
                <a:spcPts val="200"/>
              </a:spcAft>
              <a:buNone/>
            </a:pPr>
            <a:r>
              <a:rPr lang="fr-FR" sz="1700" dirty="0" smtClean="0"/>
              <a:t>+  Migrants dans les Balkans  </a:t>
            </a:r>
          </a:p>
          <a:p>
            <a:pPr>
              <a:lnSpc>
                <a:spcPct val="110000"/>
              </a:lnSpc>
              <a:spcBef>
                <a:spcPts val="1200"/>
              </a:spcBef>
              <a:buFont typeface="Wingdings" charset="2"/>
              <a:buChar char="§"/>
            </a:pPr>
            <a:r>
              <a:rPr lang="fr-FR" sz="1700" b="1" dirty="0" smtClean="0"/>
              <a:t> Textes juridiques </a:t>
            </a:r>
          </a:p>
          <a:p>
            <a:pPr marL="82296" indent="0">
              <a:lnSpc>
                <a:spcPct val="110000"/>
              </a:lnSpc>
              <a:spcAft>
                <a:spcPts val="200"/>
              </a:spcAft>
              <a:buNone/>
            </a:pPr>
            <a:r>
              <a:rPr lang="fr-FR" sz="1700" dirty="0" smtClean="0"/>
              <a:t>+  Législations nationales des Etats membres de la CEDEAO</a:t>
            </a:r>
            <a:endParaRPr lang="fr-FR" sz="1700" dirty="0"/>
          </a:p>
          <a:p>
            <a:pPr marL="82296" indent="0">
              <a:lnSpc>
                <a:spcPct val="110000"/>
              </a:lnSpc>
              <a:spcAft>
                <a:spcPts val="200"/>
              </a:spcAft>
              <a:buNone/>
            </a:pPr>
            <a:r>
              <a:rPr lang="fr-FR" sz="1700" dirty="0" smtClean="0"/>
              <a:t>+ Directives de Dublin (2 et 3</a:t>
            </a:r>
            <a:r>
              <a:rPr lang="fr-FR" sz="1700" dirty="0" smtClean="0"/>
              <a:t>)</a:t>
            </a:r>
          </a:p>
          <a:p>
            <a:pPr marL="82296" indent="0">
              <a:lnSpc>
                <a:spcPct val="110000"/>
              </a:lnSpc>
              <a:spcAft>
                <a:spcPts val="200"/>
              </a:spcAft>
              <a:buNone/>
            </a:pPr>
            <a:r>
              <a:rPr lang="fr-FR" sz="1700" dirty="0" smtClean="0"/>
              <a:t>+ Accords et Protocoles internationaux (droits de l’homme et de l’enfant /droit pénal)</a:t>
            </a:r>
            <a:endParaRPr lang="fr-FR" sz="1700" dirty="0"/>
          </a:p>
          <a:p>
            <a:pPr marL="82296" lvl="0" indent="0">
              <a:lnSpc>
                <a:spcPct val="90000"/>
              </a:lnSpc>
              <a:spcAft>
                <a:spcPts val="336"/>
              </a:spcAft>
              <a:buNone/>
            </a:pPr>
            <a:endParaRPr lang="fr-FR" sz="1200" dirty="0"/>
          </a:p>
          <a:p>
            <a:pPr marL="82296" indent="0">
              <a:lnSpc>
                <a:spcPct val="110000"/>
              </a:lnSpc>
              <a:buNone/>
            </a:pPr>
            <a:endParaRPr lang="fr-FR" sz="1500" b="1" dirty="0" smtClean="0"/>
          </a:p>
          <a:p>
            <a:pPr marL="82296" indent="0">
              <a:lnSpc>
                <a:spcPct val="110000"/>
              </a:lnSpc>
              <a:buNone/>
            </a:pPr>
            <a:endParaRPr lang="fr-FR" sz="15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106811" y="5063068"/>
            <a:ext cx="8175047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FR" sz="1300" b="1" dirty="0" smtClean="0"/>
              <a:t>Bases de données issues des Sciences Sociales de nature et de formats différents</a:t>
            </a:r>
            <a:endParaRPr lang="fr-FR" sz="1300" dirty="0"/>
          </a:p>
          <a:p>
            <a:pPr lvl="0">
              <a:spcBef>
                <a:spcPts val="600"/>
              </a:spcBef>
            </a:pPr>
            <a:r>
              <a:rPr lang="fr-FR" sz="1400" dirty="0" smtClean="0"/>
              <a:t>+ Fortement structurées (grandes enquêtes), des corpus faiblement structurés (texte brut) </a:t>
            </a:r>
          </a:p>
          <a:p>
            <a:pPr lvl="0">
              <a:spcBef>
                <a:spcPts val="600"/>
              </a:spcBef>
            </a:pPr>
            <a:r>
              <a:rPr lang="fr-FR" sz="1400" dirty="0"/>
              <a:t> </a:t>
            </a:r>
            <a:r>
              <a:rPr lang="fr-FR" sz="1400" dirty="0" smtClean="0"/>
              <a:t>  ou semi-structurés (législations)</a:t>
            </a:r>
          </a:p>
          <a:p>
            <a:pPr lvl="0">
              <a:spcBef>
                <a:spcPts val="600"/>
              </a:spcBef>
            </a:pPr>
            <a:r>
              <a:rPr lang="fr-FR" sz="1400" b="1" dirty="0" smtClean="0"/>
              <a:t>Plusieurs régions du monde </a:t>
            </a:r>
          </a:p>
          <a:p>
            <a:pPr lvl="0">
              <a:spcBef>
                <a:spcPts val="600"/>
              </a:spcBef>
            </a:pPr>
            <a:r>
              <a:rPr lang="fr-FR" sz="1400" dirty="0" smtClean="0"/>
              <a:t>+ l’Afrique de l’Ouest, les Balkans, le Moyen-Orient, l’Europe, </a:t>
            </a:r>
            <a:r>
              <a:rPr lang="fr-FR" sz="1400" dirty="0"/>
              <a:t>Régions ultrapériphérique de l’Europe </a:t>
            </a:r>
            <a:r>
              <a:rPr lang="fr-FR" sz="1400" dirty="0" smtClean="0"/>
              <a:t>(Mayotte</a:t>
            </a:r>
            <a:r>
              <a:rPr lang="fr-FR" sz="1200" dirty="0" smtClean="0"/>
              <a:t>), </a:t>
            </a:r>
          </a:p>
          <a:p>
            <a:pPr lvl="0">
              <a:spcBef>
                <a:spcPts val="600"/>
              </a:spcBef>
            </a:pPr>
            <a:r>
              <a:rPr lang="fr-FR" sz="1200" dirty="0"/>
              <a:t>  </a:t>
            </a:r>
            <a:r>
              <a:rPr lang="fr-FR" sz="1200" dirty="0" smtClean="0"/>
              <a:t>  </a:t>
            </a:r>
            <a:r>
              <a:rPr lang="fr-FR" sz="1200" dirty="0" smtClean="0"/>
              <a:t>Mexique</a:t>
            </a:r>
            <a:endParaRPr lang="fr-FR" sz="1200" dirty="0"/>
          </a:p>
        </p:txBody>
      </p:sp>
      <p:grpSp>
        <p:nvGrpSpPr>
          <p:cNvPr id="11" name="Grouper 10"/>
          <p:cNvGrpSpPr/>
          <p:nvPr/>
        </p:nvGrpSpPr>
        <p:grpSpPr>
          <a:xfrm>
            <a:off x="7038805" y="2675467"/>
            <a:ext cx="513736" cy="2201333"/>
            <a:chOff x="6553200" y="2675467"/>
            <a:chExt cx="513736" cy="2201333"/>
          </a:xfrm>
        </p:grpSpPr>
        <p:sp>
          <p:nvSpPr>
            <p:cNvPr id="8" name="ZoneTexte 7"/>
            <p:cNvSpPr txBox="1"/>
            <p:nvPr/>
          </p:nvSpPr>
          <p:spPr>
            <a:xfrm>
              <a:off x="6651438" y="2675467"/>
              <a:ext cx="415498" cy="2082800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pPr algn="ctr"/>
              <a:r>
                <a:rPr lang="fr-FR" sz="1500" b="1" dirty="0" smtClean="0"/>
                <a:t>Corpus textuels</a:t>
              </a:r>
              <a:endParaRPr lang="fr-FR" sz="1500" b="1" dirty="0"/>
            </a:p>
          </p:txBody>
        </p:sp>
        <p:cxnSp>
          <p:nvCxnSpPr>
            <p:cNvPr id="10" name="Connecteur droit avec flèche 9"/>
            <p:cNvCxnSpPr/>
            <p:nvPr/>
          </p:nvCxnSpPr>
          <p:spPr>
            <a:xfrm>
              <a:off x="6553200" y="2675467"/>
              <a:ext cx="0" cy="2201333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6155-5C66-9E4A-9238-92A54A5135FE}" type="datetime1">
              <a:rPr lang="fr-FR" smtClean="0"/>
              <a:t>16/06/16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47255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Quelques exemples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Réglementation européenne dite de Dublin et mécanisme de relocalisation des Etats membres</a:t>
            </a:r>
          </a:p>
          <a:p>
            <a:pPr lvl="2"/>
            <a:r>
              <a:rPr lang="fr-FR" sz="2000" dirty="0" smtClean="0"/>
              <a:t>Corpus juridique : </a:t>
            </a:r>
            <a:r>
              <a:rPr lang="fr-FR" sz="2000" dirty="0"/>
              <a:t>t</a:t>
            </a:r>
            <a:r>
              <a:rPr lang="fr-FR" sz="2000" dirty="0" smtClean="0"/>
              <a:t>rois </a:t>
            </a:r>
            <a:r>
              <a:rPr lang="fr-FR" sz="2000" dirty="0" smtClean="0"/>
              <a:t>versions de la réglementation européenne (1990, 2003 et 2013</a:t>
            </a:r>
            <a:r>
              <a:rPr lang="fr-FR" sz="2000" dirty="0" smtClean="0"/>
              <a:t>) : </a:t>
            </a:r>
          </a:p>
          <a:p>
            <a:pPr lvl="2"/>
            <a:r>
              <a:rPr lang="fr-FR" sz="2000" dirty="0" smtClean="0"/>
              <a:t>Statistiques </a:t>
            </a:r>
            <a:r>
              <a:rPr lang="fr-FR" sz="2000" dirty="0" smtClean="0"/>
              <a:t>relatives aux transferts des DA entre les Etats membres (Eurostat, 2000-2015)</a:t>
            </a:r>
          </a:p>
          <a:p>
            <a:pPr lvl="2"/>
            <a:r>
              <a:rPr lang="fr-FR" sz="2000" dirty="0" smtClean="0"/>
              <a:t>Entretiens auprès des personnes « </a:t>
            </a:r>
            <a:r>
              <a:rPr lang="fr-FR" sz="2000" dirty="0" err="1" smtClean="0"/>
              <a:t>dublinnées</a:t>
            </a:r>
            <a:r>
              <a:rPr lang="fr-FR" sz="2000" dirty="0" smtClean="0"/>
              <a:t> » en France et en </a:t>
            </a:r>
            <a:r>
              <a:rPr lang="fr-FR" sz="2000" dirty="0" smtClean="0"/>
              <a:t>Bulgarie</a:t>
            </a:r>
          </a:p>
          <a:p>
            <a:pPr lvl="2"/>
            <a:endParaRPr lang="fr-FR" sz="2000" dirty="0" smtClean="0"/>
          </a:p>
          <a:p>
            <a:pPr lvl="3">
              <a:buFont typeface="Wingdings 2" charset="2"/>
              <a:buChar char="→"/>
            </a:pPr>
            <a:r>
              <a:rPr lang="fr-FR" dirty="0"/>
              <a:t> </a:t>
            </a:r>
            <a:r>
              <a:rPr lang="fr-FR" sz="2400" dirty="0" smtClean="0"/>
              <a:t>Etablir une </a:t>
            </a:r>
            <a:r>
              <a:rPr lang="fr-FR" sz="2400" dirty="0" smtClean="0"/>
              <a:t>modélisation, </a:t>
            </a:r>
            <a:r>
              <a:rPr lang="fr-FR" sz="2400" dirty="0" smtClean="0"/>
              <a:t>en vue de la nouvelle modification réglementaire européenne à venir</a:t>
            </a:r>
            <a:endParaRPr lang="fr-FR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E1C8-0078-864D-9874-B7D48BE19FA9}" type="datetime1">
              <a:rPr lang="fr-FR" smtClean="0"/>
              <a:t>16/06/16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CEPED, Axe 2, 16.6.2016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58038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2251</TotalTime>
  <Words>1248</Words>
  <Application>Microsoft Macintosh PowerPoint</Application>
  <PresentationFormat>Présentation à l'écran (4:3)</PresentationFormat>
  <Paragraphs>198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Solstice</vt:lpstr>
      <vt:lpstr>    Qualité des Données multi-Sources </vt:lpstr>
      <vt:lpstr>Défi Mastodons ?</vt:lpstr>
      <vt:lpstr>Consortium scientifique</vt:lpstr>
      <vt:lpstr> Six équipes </vt:lpstr>
      <vt:lpstr>21 membres actuels</vt:lpstr>
      <vt:lpstr>Objectifs</vt:lpstr>
      <vt:lpstr>Présentation PowerPoint</vt:lpstr>
      <vt:lpstr>Sources hétérogènes</vt:lpstr>
      <vt:lpstr>Quelques exemples</vt:lpstr>
      <vt:lpstr>Ex.2</vt:lpstr>
      <vt:lpstr>Ex.3</vt:lpstr>
      <vt:lpstr>Hétérogénéité des bases de données </vt:lpstr>
      <vt:lpstr>Sources mises en jeu</vt:lpstr>
      <vt:lpstr>Verrous scientifiques et techniques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Qualité des Données multi-Sources </dc:title>
  <dc:creator>MIGRINTER</dc:creator>
  <cp:lastModifiedBy>MIGRINTER</cp:lastModifiedBy>
  <cp:revision>54</cp:revision>
  <dcterms:created xsi:type="dcterms:W3CDTF">2016-01-31T08:53:03Z</dcterms:created>
  <dcterms:modified xsi:type="dcterms:W3CDTF">2016-06-16T09:51:21Z</dcterms:modified>
</cp:coreProperties>
</file>